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59" r:id="rId2"/>
    <p:sldMasterId id="2147483661" r:id="rId3"/>
    <p:sldMasterId id="2147483663" r:id="rId4"/>
    <p:sldMasterId id="2147483665" r:id="rId5"/>
    <p:sldMasterId id="2147483667" r:id="rId6"/>
    <p:sldMasterId id="2147483669" r:id="rId7"/>
  </p:sldMasterIdLst>
  <p:notesMasterIdLst>
    <p:notesMasterId r:id="rId19"/>
  </p:notesMasterIdLst>
  <p:sldIdLst>
    <p:sldId id="256" r:id="rId8"/>
    <p:sldId id="271" r:id="rId9"/>
    <p:sldId id="331" r:id="rId10"/>
    <p:sldId id="332" r:id="rId11"/>
    <p:sldId id="335" r:id="rId12"/>
    <p:sldId id="336" r:id="rId13"/>
    <p:sldId id="333" r:id="rId14"/>
    <p:sldId id="334" r:id="rId15"/>
    <p:sldId id="337" r:id="rId16"/>
    <p:sldId id="346" r:id="rId17"/>
    <p:sldId id="348" r:id="rId18"/>
  </p:sldIdLst>
  <p:sldSz cx="9144000" cy="5143500" type="screen16x9"/>
  <p:notesSz cx="7077075" cy="93694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3D896B8-E2D7-4258-88B1-22605E6DD25F}">
          <p14:sldIdLst>
            <p14:sldId id="256"/>
            <p14:sldId id="271"/>
            <p14:sldId id="331"/>
            <p14:sldId id="332"/>
            <p14:sldId id="335"/>
            <p14:sldId id="336"/>
            <p14:sldId id="333"/>
            <p14:sldId id="334"/>
            <p14:sldId id="337"/>
            <p14:sldId id="346"/>
            <p14:sldId id="348"/>
          </p14:sldIdLst>
        </p14:section>
        <p14:section name="Your Turn" id="{C5A8A8A5-4C27-48C9-97A4-31B17122EAFA}">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F6F0"/>
    <a:srgbClr val="700000"/>
    <a:srgbClr val="800000"/>
    <a:srgbClr val="993300"/>
    <a:srgbClr val="B91121"/>
    <a:srgbClr val="FAFAFA"/>
    <a:srgbClr val="F7F7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386" autoAdjust="0"/>
    <p:restoredTop sz="71097" autoAdjust="0"/>
  </p:normalViewPr>
  <p:slideViewPr>
    <p:cSldViewPr>
      <p:cViewPr varScale="1">
        <p:scale>
          <a:sx n="96" d="100"/>
          <a:sy n="96" d="100"/>
        </p:scale>
        <p:origin x="1572" y="90"/>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heme" Target="theme/theme1.xml"/></Relationships>
</file>

<file path=ppt/media/hdphoto1.wdp>
</file>

<file path=ppt/media/hdphoto2.wdp>
</file>

<file path=ppt/media/image1.jpeg>
</file>

<file path=ppt/media/image10.png>
</file>

<file path=ppt/media/image11.png>
</file>

<file path=ppt/media/image12.png>
</file>

<file path=ppt/media/image13.jpeg>
</file>

<file path=ppt/media/image2.jpeg>
</file>

<file path=ppt/media/image3.jpg>
</file>

<file path=ppt/media/image4.jp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7050" cy="4683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008438" y="0"/>
            <a:ext cx="3067050" cy="468313"/>
          </a:xfrm>
          <a:prstGeom prst="rect">
            <a:avLst/>
          </a:prstGeom>
        </p:spPr>
        <p:txBody>
          <a:bodyPr vert="horz" lIns="91440" tIns="45720" rIns="91440" bIns="45720" rtlCol="0"/>
          <a:lstStyle>
            <a:lvl1pPr algn="r">
              <a:defRPr sz="1200"/>
            </a:lvl1pPr>
          </a:lstStyle>
          <a:p>
            <a:fld id="{9BCA2E56-26A7-48B0-8AC1-3B2414D82EA3}" type="datetimeFigureOut">
              <a:rPr lang="en-US" smtClean="0"/>
              <a:t>8/1/2023</a:t>
            </a:fld>
            <a:endParaRPr lang="en-US"/>
          </a:p>
        </p:txBody>
      </p:sp>
      <p:sp>
        <p:nvSpPr>
          <p:cNvPr id="4" name="Slide Image Placeholder 3"/>
          <p:cNvSpPr>
            <a:spLocks noGrp="1" noRot="1" noChangeAspect="1"/>
          </p:cNvSpPr>
          <p:nvPr>
            <p:ph type="sldImg" idx="2"/>
          </p:nvPr>
        </p:nvSpPr>
        <p:spPr>
          <a:xfrm>
            <a:off x="415925" y="703263"/>
            <a:ext cx="6245225" cy="351313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8025" y="4449763"/>
            <a:ext cx="5661025" cy="42164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99525"/>
            <a:ext cx="3067050" cy="46831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008438" y="8899525"/>
            <a:ext cx="3067050" cy="468313"/>
          </a:xfrm>
          <a:prstGeom prst="rect">
            <a:avLst/>
          </a:prstGeom>
        </p:spPr>
        <p:txBody>
          <a:bodyPr vert="horz" lIns="91440" tIns="45720" rIns="91440" bIns="45720" rtlCol="0" anchor="b"/>
          <a:lstStyle>
            <a:lvl1pPr algn="r">
              <a:defRPr sz="1200"/>
            </a:lvl1pPr>
          </a:lstStyle>
          <a:p>
            <a:fld id="{1C96B062-DEDE-4399-8EE2-30F35F5C98D8}" type="slidenum">
              <a:rPr lang="en-US" smtClean="0"/>
              <a:t>‹#›</a:t>
            </a:fld>
            <a:endParaRPr lang="en-US"/>
          </a:p>
        </p:txBody>
      </p:sp>
    </p:spTree>
    <p:extLst>
      <p:ext uri="{BB962C8B-B14F-4D97-AF65-F5344CB8AC3E}">
        <p14:creationId xmlns:p14="http://schemas.microsoft.com/office/powerpoint/2010/main" val="570341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this lesson we are going to talk between two Python programs using TCP.</a:t>
            </a:r>
          </a:p>
          <a:p>
            <a:endParaRPr lang="en-US" baseline="0" dirty="0"/>
          </a:p>
          <a:p>
            <a:r>
              <a:rPr lang="en-US" baseline="0" dirty="0"/>
              <a:t>TCP is slightly more complicated because you must to deal with SERVER SOCKETS. They help get the connections going. We’ll see how they work in this lesson.</a:t>
            </a:r>
          </a:p>
          <a:p>
            <a:endParaRPr lang="en-US" baseline="0" dirty="0"/>
          </a:p>
          <a:p>
            <a:r>
              <a:rPr lang="en-US" baseline="0" dirty="0"/>
              <a:t>Once a socket is connected you send and </a:t>
            </a:r>
            <a:r>
              <a:rPr lang="en-US" baseline="0" dirty="0" err="1"/>
              <a:t>recv</a:t>
            </a:r>
            <a:r>
              <a:rPr lang="en-US" baseline="0" dirty="0"/>
              <a:t> data from the socket streams. We’ll look at how to do that in your python code.</a:t>
            </a:r>
          </a:p>
          <a:p>
            <a:endParaRPr lang="en-US" baseline="0" dirty="0"/>
          </a:p>
          <a:p>
            <a:r>
              <a:rPr lang="en-US" baseline="0" dirty="0"/>
              <a:t>Finally, we’ll write some send/receive utility functions to send and receive data through TCP. You don’t want to miss this … you’ll </a:t>
            </a:r>
            <a:r>
              <a:rPr lang="en-US" baseline="0"/>
              <a:t>need these </a:t>
            </a:r>
            <a:r>
              <a:rPr lang="en-US" baseline="0" dirty="0"/>
              <a:t>in your lab exercise!</a:t>
            </a:r>
          </a:p>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t>1</a:t>
            </a:fld>
            <a:endParaRPr lang="en-US"/>
          </a:p>
        </p:txBody>
      </p:sp>
    </p:spTree>
    <p:extLst>
      <p:ext uri="{BB962C8B-B14F-4D97-AF65-F5344CB8AC3E}">
        <p14:creationId xmlns:p14="http://schemas.microsoft.com/office/powerpoint/2010/main" val="4155849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write helper functions to read and write strings in their entirety.</a:t>
            </a:r>
          </a:p>
          <a:p>
            <a:endParaRPr lang="en-US" dirty="0"/>
          </a:p>
          <a:p>
            <a:r>
              <a:rPr lang="en-US" dirty="0"/>
              <a:t>We COULD use a terminator character to mark the end of the string. But we’ve been using python strings to hold binary data … which might have all possible characters in it.</a:t>
            </a:r>
          </a:p>
          <a:p>
            <a:endParaRPr lang="en-US" dirty="0"/>
          </a:p>
          <a:p>
            <a:r>
              <a:rPr lang="en-US" dirty="0"/>
              <a:t>@1 Another way we could send it is to send the length of the string first. </a:t>
            </a:r>
          </a:p>
          <a:p>
            <a:endParaRPr lang="en-US" dirty="0"/>
          </a:p>
          <a:p>
            <a:r>
              <a:rPr lang="en-US" dirty="0"/>
              <a:t>It would be easy to send the length as a binary number – say four bytes with the most significant byte first.</a:t>
            </a:r>
          </a:p>
          <a:p>
            <a:endParaRPr lang="en-US" dirty="0"/>
          </a:p>
          <a:p>
            <a:r>
              <a:rPr lang="en-US" dirty="0"/>
              <a:t>Or, we can force the length to be 8 characters by prepending 0s.</a:t>
            </a:r>
          </a:p>
          <a:p>
            <a:endParaRPr lang="en-US" dirty="0"/>
          </a:p>
          <a:p>
            <a:r>
              <a:rPr lang="en-US" dirty="0"/>
              <a:t>@2 Like this. Until the string is 8 characters long keep adding 0s up front.</a:t>
            </a:r>
          </a:p>
          <a:p>
            <a:endParaRPr lang="en-US" dirty="0"/>
          </a:p>
          <a:p>
            <a:r>
              <a:rPr lang="en-US" dirty="0"/>
              <a:t>@3 Now send the eight character length …</a:t>
            </a:r>
          </a:p>
          <a:p>
            <a:endParaRPr lang="en-US" dirty="0"/>
          </a:p>
          <a:p>
            <a:r>
              <a:rPr lang="en-US" dirty="0"/>
              <a:t>@4 Followed by the string content itself</a:t>
            </a:r>
          </a:p>
          <a:p>
            <a:endParaRPr lang="en-US" dirty="0"/>
          </a:p>
          <a:p>
            <a:endParaRPr lang="en-US" dirty="0"/>
          </a:p>
          <a:p>
            <a:r>
              <a:rPr lang="en-US" dirty="0"/>
              <a:t>@5 The READ STRING function just takes a socket. It reads the length from the wire.</a:t>
            </a:r>
          </a:p>
          <a:p>
            <a:endParaRPr lang="en-US" dirty="0"/>
          </a:p>
          <a:p>
            <a:r>
              <a:rPr lang="en-US" dirty="0"/>
              <a:t>@6 Like this. We expect the sender to send exactly 8 digits.</a:t>
            </a:r>
          </a:p>
          <a:p>
            <a:endParaRPr lang="en-US" dirty="0"/>
          </a:p>
          <a:p>
            <a:r>
              <a:rPr lang="en-US" dirty="0"/>
              <a:t>@7 Then we convert that string to a number and pass it to READ ALL to get the string itself … which we return to the caller.</a:t>
            </a:r>
          </a:p>
        </p:txBody>
      </p:sp>
      <p:sp>
        <p:nvSpPr>
          <p:cNvPr id="4" name="Slide Number Placeholder 3"/>
          <p:cNvSpPr>
            <a:spLocks noGrp="1"/>
          </p:cNvSpPr>
          <p:nvPr>
            <p:ph type="sldNum" sz="quarter" idx="10"/>
          </p:nvPr>
        </p:nvSpPr>
        <p:spPr/>
        <p:txBody>
          <a:bodyPr/>
          <a:lstStyle/>
          <a:p>
            <a:fld id="{1C96B062-DEDE-4399-8EE2-30F35F5C98D8}" type="slidenum">
              <a:rPr lang="en-US" smtClean="0"/>
              <a:t>10</a:t>
            </a:fld>
            <a:endParaRPr lang="en-US"/>
          </a:p>
        </p:txBody>
      </p:sp>
    </p:spTree>
    <p:extLst>
      <p:ext uri="{BB962C8B-B14F-4D97-AF65-F5344CB8AC3E}">
        <p14:creationId xmlns:p14="http://schemas.microsoft.com/office/powerpoint/2010/main" val="38301535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Here are some optional exercises for you. These are totally optional … nothing for you to send to me.</a:t>
            </a:r>
          </a:p>
          <a:p>
            <a:endParaRPr lang="en-US" baseline="0" dirty="0"/>
          </a:p>
          <a:p>
            <a:r>
              <a:rPr lang="en-US" baseline="0" dirty="0"/>
              <a:t>Type in the helper functions we developed in this lesson. You are going to need them for your lab exercise!</a:t>
            </a:r>
          </a:p>
          <a:p>
            <a:endParaRPr lang="en-US" baseline="0" dirty="0"/>
          </a:p>
          <a:p>
            <a:r>
              <a:rPr lang="en-US" baseline="0" dirty="0"/>
              <a:t>In the UDP lesson we made a server that takes a list of numbers and returns the average. Rewrite that code using TCP.</a:t>
            </a:r>
          </a:p>
          <a:p>
            <a:endParaRPr lang="en-US" baseline="0" dirty="0"/>
          </a:p>
          <a:p>
            <a:r>
              <a:rPr lang="en-US" baseline="0" dirty="0"/>
              <a:t>Send me email if you have any questions or comments. See you next time.</a:t>
            </a:r>
          </a:p>
        </p:txBody>
      </p:sp>
      <p:sp>
        <p:nvSpPr>
          <p:cNvPr id="4" name="Slide Number Placeholder 3"/>
          <p:cNvSpPr>
            <a:spLocks noGrp="1"/>
          </p:cNvSpPr>
          <p:nvPr>
            <p:ph type="sldNum" sz="quarter" idx="10"/>
          </p:nvPr>
        </p:nvSpPr>
        <p:spPr/>
        <p:txBody>
          <a:bodyPr/>
          <a:lstStyle/>
          <a:p>
            <a:fld id="{1C96B062-DEDE-4399-8EE2-30F35F5C98D8}"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2262197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additional reading for you on the web.</a:t>
            </a:r>
          </a:p>
        </p:txBody>
      </p:sp>
      <p:sp>
        <p:nvSpPr>
          <p:cNvPr id="4" name="Slide Number Placeholder 3"/>
          <p:cNvSpPr>
            <a:spLocks noGrp="1"/>
          </p:cNvSpPr>
          <p:nvPr>
            <p:ph type="sldNum" sz="quarter" idx="10"/>
          </p:nvPr>
        </p:nvSpPr>
        <p:spPr/>
        <p:txBody>
          <a:bodyPr/>
          <a:lstStyle/>
          <a:p>
            <a:fld id="{1C96B062-DEDE-4399-8EE2-30F35F5C98D8}" type="slidenum">
              <a:rPr lang="en-US" smtClean="0"/>
              <a:t>2</a:t>
            </a:fld>
            <a:endParaRPr lang="en-US"/>
          </a:p>
        </p:txBody>
      </p:sp>
    </p:spTree>
    <p:extLst>
      <p:ext uri="{BB962C8B-B14F-4D97-AF65-F5344CB8AC3E}">
        <p14:creationId xmlns:p14="http://schemas.microsoft.com/office/powerpoint/2010/main" val="4210484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TCP connection is between exactly two sockets … no more and no less.</a:t>
            </a:r>
          </a:p>
          <a:p>
            <a:endParaRPr lang="en-US" dirty="0"/>
          </a:p>
          <a:p>
            <a:r>
              <a:rPr lang="en-US" dirty="0"/>
              <a:t>So how is it that a web server listening on port 80 can connect to many clients at once? The answer is … it doesn’t! The socket at port 80 is a special kind of socket called a SERVER SOCKET. The socket accepts connections from clients, creates a new socket for each, and redirects the client to the new socket.</a:t>
            </a:r>
          </a:p>
          <a:p>
            <a:endParaRPr lang="en-US" dirty="0"/>
          </a:p>
          <a:p>
            <a:r>
              <a:rPr lang="en-US" dirty="0"/>
              <a:t>It works like this.</a:t>
            </a:r>
          </a:p>
          <a:p>
            <a:endParaRPr lang="en-US" dirty="0"/>
          </a:p>
          <a:p>
            <a:r>
              <a:rPr lang="en-US" dirty="0"/>
              <a:t>@1 This is our server socket bound to port 80. This socket LISTENs for incoming connections.</a:t>
            </a:r>
          </a:p>
          <a:p>
            <a:br>
              <a:rPr lang="en-US" dirty="0"/>
            </a:br>
            <a:r>
              <a:rPr lang="en-US" dirty="0"/>
              <a:t>@2 Here comes a client. With its own local socket.</a:t>
            </a:r>
          </a:p>
          <a:p>
            <a:endParaRPr lang="en-US" dirty="0"/>
          </a:p>
          <a:p>
            <a:r>
              <a:rPr lang="en-US" dirty="0"/>
              <a:t>@3 This is an ordinary socket that reaches out to the listening server socket. This socket does the CONNECTING.</a:t>
            </a:r>
          </a:p>
          <a:p>
            <a:endParaRPr lang="en-US" dirty="0"/>
          </a:p>
          <a:p>
            <a:r>
              <a:rPr lang="en-US" dirty="0"/>
              <a:t>@4 At this point, the operating system handles things. It tells the client “I see you want to connect. Please wait a second for the application to take you.”</a:t>
            </a:r>
          </a:p>
          <a:p>
            <a:endParaRPr lang="en-US" dirty="0"/>
          </a:p>
          <a:p>
            <a:r>
              <a:rPr lang="en-US" dirty="0"/>
              <a:t>@5 The web server code checks the server socket for clients by calling “accept”. This tells the operating system that the application is ready to handle the client.</a:t>
            </a:r>
          </a:p>
          <a:p>
            <a:endParaRPr lang="en-US" dirty="0"/>
          </a:p>
          <a:p>
            <a:r>
              <a:rPr lang="en-US" dirty="0"/>
              <a:t>@6 The operating system creates a brand new socket with a unique port number – usually up in that dynamic range of ports. </a:t>
            </a:r>
          </a:p>
          <a:p>
            <a:endParaRPr lang="en-US" dirty="0"/>
          </a:p>
          <a:p>
            <a:r>
              <a:rPr lang="en-US" dirty="0"/>
              <a:t>@7 The OS tells the client about the new port number, and the accept functions returns the new socket. Now the server and client are connected on this new pathway.</a:t>
            </a:r>
          </a:p>
          <a:p>
            <a:endParaRPr lang="en-US" dirty="0"/>
          </a:p>
          <a:p>
            <a:r>
              <a:rPr lang="en-US" dirty="0"/>
              <a:t>@8 Meanwhile another client wants to connect to the server. </a:t>
            </a:r>
          </a:p>
          <a:p>
            <a:endParaRPr lang="en-US" dirty="0"/>
          </a:p>
          <a:p>
            <a:r>
              <a:rPr lang="en-US" dirty="0"/>
              <a:t>@9 The client uses its socket to actively connect to the server socket.</a:t>
            </a:r>
          </a:p>
          <a:p>
            <a:endParaRPr lang="en-US" dirty="0"/>
          </a:p>
          <a:p>
            <a:r>
              <a:rPr lang="en-US" dirty="0"/>
              <a:t>The operating system queues up that connection until the application code loops around to call accept.</a:t>
            </a:r>
          </a:p>
          <a:p>
            <a:endParaRPr lang="en-US" dirty="0"/>
          </a:p>
          <a:p>
            <a:r>
              <a:rPr lang="en-US" dirty="0"/>
              <a:t>@10 Then the OS makes a new socket with a unique port number and redirects the client to that port.</a:t>
            </a:r>
          </a:p>
          <a:p>
            <a:endParaRPr lang="en-US" dirty="0"/>
          </a:p>
          <a:p>
            <a:r>
              <a:rPr lang="en-US" dirty="0"/>
              <a:t>It seems that a number of clients are connected to the same server socket. But really each communication path is a pair of sockets.</a:t>
            </a:r>
          </a:p>
          <a:p>
            <a:endParaRPr lang="en-US" dirty="0"/>
          </a:p>
          <a:p>
            <a:r>
              <a:rPr lang="en-US" dirty="0"/>
              <a:t>@11 The operating system buffers connections as they come in to the server socket</a:t>
            </a:r>
          </a:p>
          <a:p>
            <a:endParaRPr lang="en-US" dirty="0"/>
          </a:p>
          <a:p>
            <a:r>
              <a:rPr lang="en-US" dirty="0"/>
              <a:t>@12 The application must call “accept” on the server socket to take a connection</a:t>
            </a:r>
          </a:p>
          <a:p>
            <a:endParaRPr lang="en-US" dirty="0"/>
          </a:p>
          <a:p>
            <a:r>
              <a:rPr lang="en-US" dirty="0"/>
              <a:t>@13 A socket pathway can be identified by </a:t>
            </a:r>
            <a:r>
              <a:rPr lang="en-US" dirty="0" err="1"/>
              <a:t>RemoteAddress</a:t>
            </a:r>
            <a:r>
              <a:rPr lang="en-US" dirty="0"/>
              <a:t> and port AND local address and port. That combination will always be unique</a:t>
            </a:r>
          </a:p>
        </p:txBody>
      </p:sp>
      <p:sp>
        <p:nvSpPr>
          <p:cNvPr id="4" name="Slide Number Placeholder 3"/>
          <p:cNvSpPr>
            <a:spLocks noGrp="1"/>
          </p:cNvSpPr>
          <p:nvPr>
            <p:ph type="sldNum" sz="quarter" idx="10"/>
          </p:nvPr>
        </p:nvSpPr>
        <p:spPr/>
        <p:txBody>
          <a:bodyPr/>
          <a:lstStyle/>
          <a:p>
            <a:fld id="{1C96B062-DEDE-4399-8EE2-30F35F5C98D8}" type="slidenum">
              <a:rPr lang="en-US" smtClean="0"/>
              <a:t>3</a:t>
            </a:fld>
            <a:endParaRPr lang="en-US"/>
          </a:p>
        </p:txBody>
      </p:sp>
    </p:spTree>
    <p:extLst>
      <p:ext uri="{BB962C8B-B14F-4D97-AF65-F5344CB8AC3E}">
        <p14:creationId xmlns:p14="http://schemas.microsoft.com/office/powerpoint/2010/main" val="3184113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how we do it in python. Here are our two programs. You could run them on one machine or on separate machines if you like. Even before you see the code you can see they are longer than the UDP programs.</a:t>
            </a:r>
          </a:p>
          <a:p>
            <a:endParaRPr lang="en-US" dirty="0"/>
          </a:p>
          <a:p>
            <a:r>
              <a:rPr lang="en-US" dirty="0"/>
              <a:t>@1 Import socket. That the module with the UDP/TCP library.</a:t>
            </a:r>
          </a:p>
          <a:p>
            <a:endParaRPr lang="en-US" dirty="0"/>
          </a:p>
          <a:p>
            <a:r>
              <a:rPr lang="en-US" dirty="0"/>
              <a:t>@2 Both programs get a socket. This time we use the SOCK_STREAM type for TCP.</a:t>
            </a:r>
          </a:p>
          <a:p>
            <a:endParaRPr lang="en-US" dirty="0"/>
          </a:p>
          <a:p>
            <a:r>
              <a:rPr lang="en-US" dirty="0"/>
              <a:t>The operating system assigns the sockets a unique port number.</a:t>
            </a:r>
          </a:p>
          <a:p>
            <a:endParaRPr lang="en-US" dirty="0"/>
          </a:p>
          <a:p>
            <a:r>
              <a:rPr lang="en-US" dirty="0"/>
              <a:t>@3 This side will be our “wait for connections” side. We’ll give it a fixed port number – 8888 and again the address of empty string to have it use all network connections in the box (for me just the one)</a:t>
            </a:r>
          </a:p>
          <a:p>
            <a:endParaRPr lang="en-US" dirty="0"/>
          </a:p>
          <a:p>
            <a:r>
              <a:rPr lang="en-US" dirty="0"/>
              <a:t>@4 Here is how we turn the socket on this side into a SERVER SOCKET. We call “listen” on the socket, and that starts the operating system listening for connections. The number here is how many connections to hold in the backlog until they are accepted. Once the queue is full, a connector will get an error message instead of waiting.</a:t>
            </a:r>
          </a:p>
          <a:p>
            <a:endParaRPr lang="en-US" dirty="0"/>
          </a:p>
          <a:p>
            <a:r>
              <a:rPr lang="en-US" dirty="0"/>
              <a:t>@5 Now the program accepts a connection from the pool. The call to accept WAITS for a connection if there isn’t one in the pool.</a:t>
            </a:r>
          </a:p>
          <a:p>
            <a:endParaRPr lang="en-US" dirty="0"/>
          </a:p>
          <a:p>
            <a:r>
              <a:rPr lang="en-US" dirty="0"/>
              <a:t>@6 Let’s connect from the other side. This program is going to reach out and connect to the server socket. Address and port number here, just like we did with UDP.</a:t>
            </a:r>
          </a:p>
          <a:p>
            <a:endParaRPr lang="en-US" dirty="0"/>
          </a:p>
          <a:p>
            <a:r>
              <a:rPr lang="en-US" dirty="0"/>
              <a:t>@7 Over here accept returns … the address tuple and the new socket</a:t>
            </a:r>
          </a:p>
          <a:p>
            <a:r>
              <a:rPr lang="en-US" dirty="0"/>
              <a:t>At this point conn and s are just peer-to-peer sockets. Neither is special. Both can read/write data at any time.</a:t>
            </a:r>
          </a:p>
          <a:p>
            <a:br>
              <a:rPr lang="en-US" dirty="0"/>
            </a:br>
            <a:r>
              <a:rPr lang="en-US" dirty="0"/>
              <a:t>@8 Lets say this program goes first. It writes the “HelloWorld” string to the socket. </a:t>
            </a:r>
          </a:p>
          <a:p>
            <a:endParaRPr lang="en-US" dirty="0"/>
          </a:p>
          <a:p>
            <a:r>
              <a:rPr lang="en-US" dirty="0"/>
              <a:t>SEND takes a binary string of bytes and sends them across the socket …</a:t>
            </a:r>
          </a:p>
          <a:p>
            <a:endParaRPr lang="en-US" dirty="0"/>
          </a:p>
          <a:p>
            <a:r>
              <a:rPr lang="en-US" dirty="0"/>
              <a:t>@9 and RECV pulls up to this many … 1024 bytes … from the socket stream. The data comes out as a string (which might have binary data in it).</a:t>
            </a:r>
          </a:p>
          <a:p>
            <a:endParaRPr lang="en-US" dirty="0"/>
          </a:p>
          <a:p>
            <a:r>
              <a:rPr lang="en-US" dirty="0"/>
              <a:t>@10 And we print it</a:t>
            </a:r>
          </a:p>
          <a:p>
            <a:endParaRPr lang="en-US" dirty="0"/>
          </a:p>
          <a:p>
            <a:r>
              <a:rPr lang="en-US" dirty="0"/>
              <a:t>These two programs are now connected with a socket … s on this side and conn on this side. They can write back and forth as they see fit. When they are done they should CLOSE the socket connection. In this case both programs end and the sockets are closed automatically.</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4</a:t>
            </a:fld>
            <a:endParaRPr lang="en-US"/>
          </a:p>
        </p:txBody>
      </p:sp>
    </p:spTree>
    <p:extLst>
      <p:ext uri="{BB962C8B-B14F-4D97-AF65-F5344CB8AC3E}">
        <p14:creationId xmlns:p14="http://schemas.microsoft.com/office/powerpoint/2010/main" val="2313910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seems simple enough, but there are some things to watch out for.</a:t>
            </a:r>
          </a:p>
          <a:p>
            <a:endParaRPr lang="en-US" dirty="0"/>
          </a:p>
          <a:p>
            <a:r>
              <a:rPr lang="en-US" dirty="0"/>
              <a:t>@1 Our program accepts over here and connects over here</a:t>
            </a:r>
          </a:p>
          <a:p>
            <a:endParaRPr lang="en-US" dirty="0"/>
          </a:p>
          <a:p>
            <a:r>
              <a:rPr lang="en-US" dirty="0"/>
              <a:t>@2 We send “hello” </a:t>
            </a:r>
          </a:p>
          <a:p>
            <a:endParaRPr lang="en-US" dirty="0"/>
          </a:p>
          <a:p>
            <a:r>
              <a:rPr lang="en-US" dirty="0"/>
              <a:t>@3 Followed closely by “world”. These bytes all pack into the stream and will *likely* travel together to the other side. But there are no guarantees. Some of the bytes might get delayed by the operating system and drivers. Maybe only the ‘H’ in hello goes across first followed a few seconds later by “</a:t>
            </a:r>
            <a:r>
              <a:rPr lang="en-US" dirty="0" err="1"/>
              <a:t>ello</a:t>
            </a:r>
            <a:r>
              <a:rPr lang="en-US" dirty="0"/>
              <a:t>”. You have no control over the timing.</a:t>
            </a:r>
          </a:p>
          <a:p>
            <a:endParaRPr lang="en-US" dirty="0"/>
          </a:p>
          <a:p>
            <a:r>
              <a:rPr lang="en-US" dirty="0"/>
              <a:t>@4 Over here we read from the socket. Give me all you got up to 1024 bytes.</a:t>
            </a:r>
          </a:p>
          <a:p>
            <a:endParaRPr lang="en-US" dirty="0"/>
          </a:p>
          <a:p>
            <a:r>
              <a:rPr lang="en-US" dirty="0"/>
              <a:t>@5 If all the bytes got across before the read, as they probably did here, then all is well and the client got the full message.</a:t>
            </a:r>
          </a:p>
          <a:p>
            <a:br>
              <a:rPr lang="en-US" dirty="0"/>
            </a:br>
            <a:r>
              <a:rPr lang="en-US" dirty="0"/>
              <a:t>@6 But if the bytes get broken up … like if the network is slow or the operating system decided it was time to flush buffers … then </a:t>
            </a:r>
          </a:p>
          <a:p>
            <a:endParaRPr lang="en-US" dirty="0"/>
          </a:p>
          <a:p>
            <a:r>
              <a:rPr lang="en-US" dirty="0"/>
              <a:t>@7 The other side only gets part of the message. It would have to call </a:t>
            </a:r>
            <a:r>
              <a:rPr lang="en-US" dirty="0" err="1"/>
              <a:t>recv</a:t>
            </a:r>
            <a:r>
              <a:rPr lang="en-US" dirty="0"/>
              <a:t> again … and again … and again … to get all the bytes as they trickle across.</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5</a:t>
            </a:fld>
            <a:endParaRPr lang="en-US"/>
          </a:p>
        </p:txBody>
      </p:sp>
    </p:spTree>
    <p:extLst>
      <p:ext uri="{BB962C8B-B14F-4D97-AF65-F5344CB8AC3E}">
        <p14:creationId xmlns:p14="http://schemas.microsoft.com/office/powerpoint/2010/main" val="16585667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about this case?</a:t>
            </a:r>
          </a:p>
          <a:p>
            <a:endParaRPr lang="en-US" dirty="0"/>
          </a:p>
          <a:p>
            <a:r>
              <a:rPr lang="en-US" dirty="0"/>
              <a:t>@1 We accept and connect … now our programs are connected together.</a:t>
            </a:r>
          </a:p>
          <a:p>
            <a:endParaRPr lang="en-US" dirty="0"/>
          </a:p>
          <a:p>
            <a:r>
              <a:rPr lang="en-US" dirty="0"/>
              <a:t>@2 This side is waiting for bytes</a:t>
            </a:r>
          </a:p>
          <a:p>
            <a:endParaRPr lang="en-US" dirty="0"/>
          </a:p>
          <a:p>
            <a:r>
              <a:rPr lang="en-US" dirty="0"/>
              <a:t>@3 And over here we are busy. We’ll get your bytes to you in a little while.</a:t>
            </a:r>
          </a:p>
          <a:p>
            <a:endParaRPr lang="en-US" dirty="0"/>
          </a:p>
          <a:p>
            <a:r>
              <a:rPr lang="en-US" dirty="0"/>
              <a:t>@4 Except we never do. This program ends, the socket is closed on this side, but over here we are still waiting on data from the socket.</a:t>
            </a:r>
          </a:p>
          <a:p>
            <a:endParaRPr lang="en-US" dirty="0"/>
          </a:p>
          <a:p>
            <a:r>
              <a:rPr lang="en-US" dirty="0"/>
              <a:t>@5 The </a:t>
            </a:r>
            <a:r>
              <a:rPr lang="en-US" dirty="0" err="1"/>
              <a:t>recv</a:t>
            </a:r>
            <a:r>
              <a:rPr lang="en-US" dirty="0"/>
              <a:t> returns and empty string</a:t>
            </a:r>
          </a:p>
        </p:txBody>
      </p:sp>
      <p:sp>
        <p:nvSpPr>
          <p:cNvPr id="4" name="Slide Number Placeholder 3"/>
          <p:cNvSpPr>
            <a:spLocks noGrp="1"/>
          </p:cNvSpPr>
          <p:nvPr>
            <p:ph type="sldNum" sz="quarter" idx="10"/>
          </p:nvPr>
        </p:nvSpPr>
        <p:spPr/>
        <p:txBody>
          <a:bodyPr/>
          <a:lstStyle/>
          <a:p>
            <a:fld id="{1C96B062-DEDE-4399-8EE2-30F35F5C98D8}" type="slidenum">
              <a:rPr lang="en-US" smtClean="0"/>
              <a:t>6</a:t>
            </a:fld>
            <a:endParaRPr lang="en-US"/>
          </a:p>
        </p:txBody>
      </p:sp>
    </p:spTree>
    <p:extLst>
      <p:ext uri="{BB962C8B-B14F-4D97-AF65-F5344CB8AC3E}">
        <p14:creationId xmlns:p14="http://schemas.microsoft.com/office/powerpoint/2010/main" val="19831285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details on send and </a:t>
            </a:r>
            <a:r>
              <a:rPr lang="en-US" dirty="0" err="1"/>
              <a:t>recv</a:t>
            </a:r>
            <a:endParaRPr lang="en-US" dirty="0"/>
          </a:p>
          <a:p>
            <a:endParaRPr lang="en-US" dirty="0"/>
          </a:p>
          <a:p>
            <a:r>
              <a:rPr lang="en-US" dirty="0"/>
              <a:t>@1 the </a:t>
            </a:r>
            <a:r>
              <a:rPr lang="en-US" dirty="0" err="1"/>
              <a:t>recv</a:t>
            </a:r>
            <a:r>
              <a:rPr lang="en-US" dirty="0"/>
              <a:t> function waits for at least one byte. If the buffer is empty then </a:t>
            </a:r>
            <a:r>
              <a:rPr lang="en-US" dirty="0" err="1"/>
              <a:t>recv</a:t>
            </a:r>
            <a:r>
              <a:rPr lang="en-US" dirty="0"/>
              <a:t> hangs there patiently until SOMETHING comes in.</a:t>
            </a:r>
          </a:p>
          <a:p>
            <a:endParaRPr lang="en-US" dirty="0"/>
          </a:p>
          <a:p>
            <a:r>
              <a:rPr lang="en-US" dirty="0"/>
              <a:t>@2 the function then returns all it can up to the N bytes you set a limit on</a:t>
            </a:r>
          </a:p>
          <a:p>
            <a:endParaRPr lang="en-US" dirty="0"/>
          </a:p>
          <a:p>
            <a:r>
              <a:rPr lang="en-US" dirty="0"/>
              <a:t>So you are guaranteed to get at least one byte …</a:t>
            </a:r>
          </a:p>
          <a:p>
            <a:endParaRPr lang="en-US" dirty="0"/>
          </a:p>
          <a:p>
            <a:r>
              <a:rPr lang="en-US" dirty="0"/>
              <a:t>@3 Unless the socket is closed on the other side. Then you get an empty string to indicate that error. That’s what we saw before.</a:t>
            </a:r>
          </a:p>
          <a:p>
            <a:endParaRPr lang="en-US" dirty="0"/>
          </a:p>
          <a:p>
            <a:r>
              <a:rPr lang="en-US" dirty="0"/>
              <a:t>@4 The SEND function sends at least one byte. If the outgoing buffer is full then SEND waits until it can shove in at least one byte.</a:t>
            </a:r>
          </a:p>
          <a:p>
            <a:endParaRPr lang="en-US" dirty="0"/>
          </a:p>
          <a:p>
            <a:r>
              <a:rPr lang="en-US" dirty="0"/>
              <a:t>Then it shoves in as many as it can … maybe all of them.</a:t>
            </a:r>
          </a:p>
          <a:p>
            <a:endParaRPr lang="en-US" dirty="0"/>
          </a:p>
          <a:p>
            <a:r>
              <a:rPr lang="en-US" dirty="0"/>
              <a:t>@5 And returns the number of bytes it sent</a:t>
            </a:r>
          </a:p>
          <a:p>
            <a:endParaRPr lang="en-US" dirty="0"/>
          </a:p>
          <a:p>
            <a:r>
              <a:rPr lang="en-US" dirty="0"/>
              <a:t>This return will always be 1 or more …</a:t>
            </a:r>
          </a:p>
          <a:p>
            <a:endParaRPr lang="en-US" dirty="0"/>
          </a:p>
          <a:p>
            <a:r>
              <a:rPr lang="en-US" dirty="0"/>
              <a:t>@6 Unless the socket is closed on the other side. Then you get back a 0 to indicate the error.</a:t>
            </a:r>
          </a:p>
        </p:txBody>
      </p:sp>
      <p:sp>
        <p:nvSpPr>
          <p:cNvPr id="4" name="Slide Number Placeholder 3"/>
          <p:cNvSpPr>
            <a:spLocks noGrp="1"/>
          </p:cNvSpPr>
          <p:nvPr>
            <p:ph type="sldNum" sz="quarter" idx="10"/>
          </p:nvPr>
        </p:nvSpPr>
        <p:spPr/>
        <p:txBody>
          <a:bodyPr/>
          <a:lstStyle/>
          <a:p>
            <a:fld id="{1C96B062-DEDE-4399-8EE2-30F35F5C98D8}" type="slidenum">
              <a:rPr lang="en-US" smtClean="0"/>
              <a:t>7</a:t>
            </a:fld>
            <a:endParaRPr lang="en-US"/>
          </a:p>
        </p:txBody>
      </p:sp>
    </p:spTree>
    <p:extLst>
      <p:ext uri="{BB962C8B-B14F-4D97-AF65-F5344CB8AC3E}">
        <p14:creationId xmlns:p14="http://schemas.microsoft.com/office/powerpoint/2010/main" val="29012030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you know how send and receive work, we can write some helper functions to make sure we move all the bytes we want … in either direction.</a:t>
            </a:r>
          </a:p>
          <a:p>
            <a:endParaRPr lang="en-US" dirty="0"/>
          </a:p>
          <a:p>
            <a:r>
              <a:rPr lang="en-US" dirty="0"/>
              <a:t>@1 Let’s start with SEND ALL. This function takes a socket and a string of bytes and calls SEND until all the bytes are taken.</a:t>
            </a:r>
          </a:p>
          <a:p>
            <a:endParaRPr lang="en-US" dirty="0"/>
          </a:p>
          <a:p>
            <a:r>
              <a:rPr lang="en-US" dirty="0"/>
              <a:t>@2 We’ll keep up with how many we’ve sent in TOTAL SENT</a:t>
            </a:r>
          </a:p>
          <a:p>
            <a:endParaRPr lang="en-US" dirty="0"/>
          </a:p>
          <a:p>
            <a:r>
              <a:rPr lang="en-US" dirty="0"/>
              <a:t>@3 And WHILE we haven’t sent all the bytes …</a:t>
            </a:r>
          </a:p>
          <a:p>
            <a:endParaRPr lang="en-US" dirty="0"/>
          </a:p>
          <a:p>
            <a:r>
              <a:rPr lang="en-US" dirty="0"/>
              <a:t>@4 We’ll try and send everything we haven’t sent. We haven’t sent the bytes in the string beginning at index TOTAL SENT.</a:t>
            </a:r>
          </a:p>
          <a:p>
            <a:endParaRPr lang="en-US" dirty="0"/>
          </a:p>
          <a:p>
            <a:r>
              <a:rPr lang="en-US" dirty="0"/>
              <a:t>This instruction creates a smaller string from the original string. The starting index, a colon, and where to end. In this case nothing means the rest of the string.</a:t>
            </a:r>
          </a:p>
          <a:p>
            <a:endParaRPr lang="en-US" dirty="0"/>
          </a:p>
          <a:p>
            <a:r>
              <a:rPr lang="en-US" dirty="0"/>
              <a:t>SEND returns the number of bytes it took. Hopefully all, we can’t assume.</a:t>
            </a:r>
          </a:p>
          <a:p>
            <a:endParaRPr lang="en-US" dirty="0"/>
          </a:p>
          <a:p>
            <a:r>
              <a:rPr lang="en-US" dirty="0"/>
              <a:t>@5 We could get back a 0 if the other side has gone away</a:t>
            </a:r>
          </a:p>
          <a:p>
            <a:endParaRPr lang="en-US" dirty="0"/>
          </a:p>
          <a:p>
            <a:r>
              <a:rPr lang="en-US" dirty="0"/>
              <a:t>@6 In that case we’ll raise an exception for the code that called SEND ALL.</a:t>
            </a:r>
          </a:p>
          <a:p>
            <a:endParaRPr lang="en-US" dirty="0"/>
          </a:p>
          <a:p>
            <a:r>
              <a:rPr lang="en-US" dirty="0"/>
              <a:t>@7 Otherwise we add to our running total and loop back until they are all sent.</a:t>
            </a:r>
          </a:p>
          <a:p>
            <a:endParaRPr lang="en-US" dirty="0"/>
          </a:p>
          <a:p>
            <a:endParaRPr lang="en-US" dirty="0"/>
          </a:p>
          <a:p>
            <a:r>
              <a:rPr lang="en-US" dirty="0"/>
              <a:t>@8 Now for receiving bytes. The RECEIVE ALL method takes a socket and the number of bytes to read.</a:t>
            </a:r>
          </a:p>
          <a:p>
            <a:endParaRPr lang="en-US" dirty="0"/>
          </a:p>
          <a:p>
            <a:r>
              <a:rPr lang="en-US" dirty="0"/>
              <a:t>@9 Here is one way to code the function. We’ll keep up with all the string fragments we get in an array. Then at the end we’ll join them all together into one string. Another way would be to append the incoming fragments to the end of an accumulated string.</a:t>
            </a:r>
          </a:p>
          <a:p>
            <a:endParaRPr lang="en-US" dirty="0"/>
          </a:p>
          <a:p>
            <a:r>
              <a:rPr lang="en-US" dirty="0"/>
              <a:t>CHUNKS is our array of fragments. @10 BYTES RECEIVED keep us with how many bytes we have taken in so far.</a:t>
            </a:r>
          </a:p>
          <a:p>
            <a:endParaRPr lang="en-US" dirty="0"/>
          </a:p>
          <a:p>
            <a:r>
              <a:rPr lang="en-US" dirty="0"/>
              <a:t>@11 While we haven’t gotten them all …</a:t>
            </a:r>
          </a:p>
          <a:p>
            <a:endParaRPr lang="en-US" dirty="0"/>
          </a:p>
          <a:p>
            <a:r>
              <a:rPr lang="en-US" dirty="0"/>
              <a:t>@12 call RECEIVE FROM to get, hopefully, all remaining bytes – which is BYTES RECEIVED minus the total that we want.</a:t>
            </a:r>
          </a:p>
          <a:p>
            <a:endParaRPr lang="en-US" dirty="0"/>
          </a:p>
          <a:p>
            <a:r>
              <a:rPr lang="en-US" dirty="0"/>
              <a:t>All the bytes we red come back in string CHUNK.</a:t>
            </a:r>
          </a:p>
          <a:p>
            <a:endParaRPr lang="en-US" dirty="0"/>
          </a:p>
          <a:p>
            <a:r>
              <a:rPr lang="en-US" dirty="0"/>
              <a:t>@13 If we get an empty string then raise an exception for the caller.</a:t>
            </a:r>
          </a:p>
          <a:p>
            <a:endParaRPr lang="en-US" dirty="0"/>
          </a:p>
          <a:p>
            <a:r>
              <a:rPr lang="en-US" dirty="0"/>
              <a:t>@14 Otherwise append the chunk to our growing array</a:t>
            </a:r>
          </a:p>
          <a:p>
            <a:endParaRPr lang="en-US" dirty="0"/>
          </a:p>
          <a:p>
            <a:r>
              <a:rPr lang="en-US" dirty="0"/>
              <a:t>@15 Add to our RED SO FAR tally, and loop back around until we get them all.</a:t>
            </a:r>
          </a:p>
          <a:p>
            <a:endParaRPr lang="en-US" dirty="0"/>
          </a:p>
          <a:p>
            <a:r>
              <a:rPr lang="en-US" dirty="0"/>
              <a:t>When the WHILE loop ends we have all the fragments in CHUNKS. How can we combine them into a single string? You could write your own loop, or …</a:t>
            </a:r>
          </a:p>
          <a:p>
            <a:endParaRPr lang="en-US" dirty="0"/>
          </a:p>
          <a:p>
            <a:r>
              <a:rPr lang="en-US" dirty="0"/>
              <a:t>@16 STRING has a method JOIN that takes an array of strings and combines them together with THIS string separating each. Here we use the empty string to join the fragments – we just want the fragments to butt up against one another.</a:t>
            </a:r>
          </a:p>
          <a:p>
            <a:endParaRPr lang="en-US" dirty="0"/>
          </a:p>
          <a:p>
            <a:endParaRPr lang="en-US" dirty="0"/>
          </a:p>
          <a:p>
            <a:r>
              <a:rPr lang="en-US" dirty="0"/>
              <a:t>These are good helper functions to keep around for socket communication! We might need others. For instance …</a:t>
            </a:r>
          </a:p>
          <a:p>
            <a:endParaRPr lang="en-US" dirty="0"/>
          </a:p>
          <a:p>
            <a:r>
              <a:rPr lang="en-US" dirty="0"/>
              <a:t>@17 You must know how many bytes you want to read in order to use RECEIVE ALL. You might want to write RECEIVE STRING that builds up a string until it reads a null terminator. Or READ LINE that reads from the socket until it encounters a line feed</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8</a:t>
            </a:fld>
            <a:endParaRPr lang="en-US"/>
          </a:p>
        </p:txBody>
      </p:sp>
    </p:spTree>
    <p:extLst>
      <p:ext uri="{BB962C8B-B14F-4D97-AF65-F5344CB8AC3E}">
        <p14:creationId xmlns:p14="http://schemas.microsoft.com/office/powerpoint/2010/main" val="368722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Or read from the socket until you get the end of an XML element. We started with opening the LINE tag. The object ends at the closing tag.</a:t>
            </a:r>
          </a:p>
          <a:p>
            <a:endParaRPr lang="en-US" dirty="0"/>
          </a:p>
          <a:p>
            <a:r>
              <a:rPr lang="en-US" dirty="0"/>
              <a:t>@2 How about reading a single JSON object? We read until we find the closing brace that matches the opening brace we started with. There might be other braces, but we want to read until we reach the outer closing one.</a:t>
            </a:r>
          </a:p>
          <a:p>
            <a:endParaRPr lang="en-US" dirty="0"/>
          </a:p>
          <a:p>
            <a:r>
              <a:rPr lang="en-US" dirty="0"/>
              <a:t>@3 The HTTP protocol used by your web browser and the web server uses a line-at-a-time protocol. It looks something like this:</a:t>
            </a:r>
          </a:p>
          <a:p>
            <a:endParaRPr lang="en-US" dirty="0"/>
          </a:p>
          <a:p>
            <a:r>
              <a:rPr lang="en-US" dirty="0"/>
              <a:t>@4 The first line is the request VERB and URL. </a:t>
            </a:r>
          </a:p>
          <a:p>
            <a:r>
              <a:rPr lang="en-US" dirty="0"/>
              <a:t>@5 This line ends with a line feed</a:t>
            </a:r>
          </a:p>
          <a:p>
            <a:endParaRPr lang="en-US" dirty="0"/>
          </a:p>
          <a:p>
            <a:r>
              <a:rPr lang="en-US" dirty="0"/>
              <a:t>@6 Then a number of header lines … again, all ended with a line feed</a:t>
            </a:r>
          </a:p>
          <a:p>
            <a:endParaRPr lang="en-US" dirty="0"/>
          </a:p>
          <a:p>
            <a:r>
              <a:rPr lang="en-US" dirty="0"/>
              <a:t>@7 Then a blank line to end the list of headers</a:t>
            </a:r>
          </a:p>
          <a:p>
            <a:endParaRPr lang="en-US" dirty="0"/>
          </a:p>
          <a:p>
            <a:r>
              <a:rPr lang="en-US" dirty="0"/>
              <a:t>@8 Next comes the body of the request. It could be multiple lines. @9 Each ending with a line feed, of course</a:t>
            </a:r>
          </a:p>
          <a:p>
            <a:endParaRPr lang="en-US" dirty="0"/>
          </a:p>
          <a:p>
            <a:r>
              <a:rPr lang="en-US" dirty="0"/>
              <a:t>And finally @10 a blank line to end the request</a:t>
            </a:r>
          </a:p>
          <a:p>
            <a:endParaRPr lang="en-US" dirty="0"/>
          </a:p>
          <a:p>
            <a:r>
              <a:rPr lang="en-US" dirty="0"/>
              <a:t>Look at all these line feeds! The READ LINE function is super useful if you are reading HTTP from a socket … like a web server does.</a:t>
            </a:r>
          </a:p>
        </p:txBody>
      </p:sp>
      <p:sp>
        <p:nvSpPr>
          <p:cNvPr id="4" name="Slide Number Placeholder 3"/>
          <p:cNvSpPr>
            <a:spLocks noGrp="1"/>
          </p:cNvSpPr>
          <p:nvPr>
            <p:ph type="sldNum" sz="quarter" idx="10"/>
          </p:nvPr>
        </p:nvSpPr>
        <p:spPr/>
        <p:txBody>
          <a:bodyPr/>
          <a:lstStyle/>
          <a:p>
            <a:fld id="{1C96B062-DEDE-4399-8EE2-30F35F5C98D8}" type="slidenum">
              <a:rPr lang="en-US" smtClean="0"/>
              <a:t>9</a:t>
            </a:fld>
            <a:endParaRPr lang="en-US"/>
          </a:p>
        </p:txBody>
      </p:sp>
    </p:spTree>
    <p:extLst>
      <p:ext uri="{BB962C8B-B14F-4D97-AF65-F5344CB8AC3E}">
        <p14:creationId xmlns:p14="http://schemas.microsoft.com/office/powerpoint/2010/main" val="41371020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400"/>
            </a:lvl1pPr>
            <a:lvl2pPr>
              <a:defRPr sz="2400"/>
            </a:lvl2pPr>
            <a:lvl3pPr>
              <a:defRPr sz="2400"/>
            </a:lvl3pPr>
            <a:lvl4pPr>
              <a:defRPr sz="24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988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81000" y="1123950"/>
            <a:ext cx="4114800" cy="3733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B9EA2576-3992-4A7D-AC41-AC0E2BE3E45F}" type="slidenum">
              <a:rPr lang="en-US" smtClean="0"/>
              <a:t>‹#›</a:t>
            </a:fld>
            <a:endParaRPr lang="en-US"/>
          </a:p>
        </p:txBody>
      </p:sp>
    </p:spTree>
    <p:extLst>
      <p:ext uri="{BB962C8B-B14F-4D97-AF65-F5344CB8AC3E}">
        <p14:creationId xmlns:p14="http://schemas.microsoft.com/office/powerpoint/2010/main" val="141750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341476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6890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51555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548137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5358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microsoft.com/office/2007/relationships/hdphoto" Target="../media/hdphoto1.wdp"/></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 Id="rId4" Type="http://schemas.microsoft.com/office/2007/relationships/hdphoto" Target="../media/hdphoto2.wdp"/></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extLst>
              <a:ext uri="{BEBA8EAE-BF5A-486C-A8C5-ECC9F3942E4B}">
                <a14:imgProps xmlns:a14="http://schemas.microsoft.com/office/drawing/2010/main">
                  <a14:imgLayer r:embed="rId4">
                    <a14:imgEffect>
                      <a14:brightnessContrast bright="19000"/>
                    </a14:imgEffect>
                  </a14:imgLayer>
                </a14:imgProps>
              </a:ext>
            </a:extLst>
          </a:blip>
          <a:srcRect/>
          <a:stretch>
            <a:fillRect l="-10000" t="-3000" r="-10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6375"/>
            <a:ext cx="85344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1200150"/>
            <a:ext cx="8534400" cy="28956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p:cNvSpPr txBox="1"/>
          <p:nvPr userDrawn="1"/>
        </p:nvSpPr>
        <p:spPr>
          <a:xfrm>
            <a:off x="304800" y="3714750"/>
            <a:ext cx="3505200" cy="369332"/>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latin typeface="Palatino Linotype" panose="02040502050505030304" pitchFamily="18" charset="0"/>
              </a:rPr>
              <a:t>Advanced</a:t>
            </a:r>
            <a:r>
              <a:rPr lang="en-US" baseline="0" dirty="0">
                <a:solidFill>
                  <a:schemeClr val="bg1"/>
                </a:solidFill>
                <a:effectLst>
                  <a:outerShdw blurRad="38100" dist="38100" dir="2700000" algn="tl">
                    <a:srgbClr val="000000">
                      <a:alpha val="43137"/>
                    </a:srgbClr>
                  </a:outerShdw>
                </a:effectLst>
                <a:latin typeface="Palatino Linotype" panose="02040502050505030304" pitchFamily="18" charset="0"/>
              </a:rPr>
              <a:t> Python Programming</a:t>
            </a:r>
          </a:p>
        </p:txBody>
      </p:sp>
    </p:spTree>
    <p:extLst>
      <p:ext uri="{BB962C8B-B14F-4D97-AF65-F5344CB8AC3E}">
        <p14:creationId xmlns:p14="http://schemas.microsoft.com/office/powerpoint/2010/main" val="2711576962"/>
      </p:ext>
    </p:extLst>
  </p:cSld>
  <p:clrMap bg1="lt1" tx1="dk1" bg2="lt2" tx2="dk2" accent1="accent1" accent2="accent2" accent3="accent3" accent4="accent4" accent5="accent5" accent6="accent6" hlink="hlink" folHlink="folHlink"/>
  <p:sldLayoutIdLst>
    <p:sldLayoutId id="2147483658" r:id="rId1"/>
  </p:sldLayoutIdLst>
  <p:hf hdr="0" ftr="0" dt="0"/>
  <p:txStyles>
    <p:titleStyle>
      <a:lvl1pPr algn="l" defTabSz="914400" rtl="0" eaLnBrk="1" latinLnBrk="0" hangingPunct="1">
        <a:spcBef>
          <a:spcPct val="0"/>
        </a:spcBef>
        <a:buNone/>
        <a:defRPr sz="4800" kern="1200">
          <a:solidFill>
            <a:schemeClr val="bg1">
              <a:lumMod val="9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l="-34000" t="-45000" r="-40000" b="-3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58775"/>
            <a:ext cx="8229600" cy="6889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04800" y="1047750"/>
            <a:ext cx="8610600" cy="381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0" y="4552950"/>
            <a:ext cx="609600" cy="274637"/>
          </a:xfrm>
          <a:prstGeom prst="rect">
            <a:avLst/>
          </a:prstGeom>
        </p:spPr>
        <p:txBody>
          <a:bodyPr vert="horz" lIns="91440" tIns="45720" rIns="91440" bIns="45720" rtlCol="0" anchor="ctr"/>
          <a:lstStyle>
            <a:lvl1pPr algn="r">
              <a:defRPr sz="1200">
                <a:solidFill>
                  <a:srgbClr val="80000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1462609968"/>
      </p:ext>
    </p:extLst>
  </p:cSld>
  <p:clrMap bg1="lt1" tx1="dk1" bg2="lt2" tx2="dk2" accent1="accent1" accent2="accent2" accent3="accent3" accent4="accent4" accent5="accent5" accent6="accent6" hlink="hlink" folHlink="folHlink"/>
  <p:sldLayoutIdLst>
    <p:sldLayoutId id="2147483660" r:id="rId1"/>
  </p:sldLayoutIdLst>
  <p:hf hdr="0" ftr="0" dt="0"/>
  <p:txStyles>
    <p:titleStyle>
      <a:lvl1pPr algn="l" defTabSz="914400" rtl="0" eaLnBrk="1" latinLnBrk="0" hangingPunct="1">
        <a:spcBef>
          <a:spcPct val="0"/>
        </a:spcBef>
        <a:buNone/>
        <a:defRPr sz="3600" kern="1200">
          <a:solidFill>
            <a:srgbClr val="700000"/>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2000" t="-3000" r="-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57151"/>
            <a:ext cx="89916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6200" y="666750"/>
            <a:ext cx="8991600" cy="4343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05350"/>
            <a:ext cx="609600" cy="274637"/>
          </a:xfrm>
          <a:prstGeom prst="rect">
            <a:avLst/>
          </a:prstGeom>
        </p:spPr>
        <p:txBody>
          <a:bodyPr vert="horz" lIns="91440" tIns="45720" rIns="91440" bIns="45720" rtlCol="0" anchor="ctr"/>
          <a:lstStyle>
            <a:lvl1pPr algn="r">
              <a:defRPr sz="1200">
                <a:solidFill>
                  <a:schemeClr val="tx2">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879766954"/>
      </p:ext>
    </p:extLst>
  </p:cSld>
  <p:clrMap bg1="lt1" tx1="dk1" bg2="lt2" tx2="dk2" accent1="accent1" accent2="accent2" accent3="accent3" accent4="accent4" accent5="accent5" accent6="accent6" hlink="hlink" folHlink="folHlink"/>
  <p:sldLayoutIdLst>
    <p:sldLayoutId id="2147483662" r:id="rId1"/>
  </p:sldLayoutIdLst>
  <p:hf hdr="0" ftr="0" dt="0"/>
  <p:txStyles>
    <p:titleStyle>
      <a:lvl1pPr algn="ctr" defTabSz="914400" rtl="0" eaLnBrk="1" latinLnBrk="0" hangingPunct="1">
        <a:spcBef>
          <a:spcPct val="0"/>
        </a:spcBef>
        <a:buNone/>
        <a:defRPr sz="3600" kern="1200">
          <a:solidFill>
            <a:schemeClr val="accent1"/>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36000" t="-20000" r="-30000" b="-4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799" y="361950"/>
            <a:ext cx="8534401"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971550"/>
            <a:ext cx="8534400" cy="3124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3400" y="37909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777616333"/>
      </p:ext>
    </p:extLst>
  </p:cSld>
  <p:clrMap bg1="lt1" tx1="dk1" bg2="lt2" tx2="dk2" accent1="accent1" accent2="accent2" accent3="accent3" accent4="accent4" accent5="accent5" accent6="accent6" hlink="hlink" folHlink="folHlink"/>
  <p:sldLayoutIdLst>
    <p:sldLayoutId id="2147483664"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2000" t="-6000" r="-14000" b="-1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78631" y="702468"/>
            <a:ext cx="8382000" cy="43076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010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21603678"/>
      </p:ext>
    </p:extLst>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9000" t="-8000" r="-16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52400" y="742950"/>
            <a:ext cx="8708231" cy="4267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772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567810220"/>
      </p:ext>
    </p:extLst>
  </p:cSld>
  <p:clrMap bg1="lt1" tx1="dk1" bg2="lt2" tx2="dk2" accent1="accent1" accent2="accent2" accent3="accent3" accent4="accent4" accent5="accent5" accent6="accent6" hlink="hlink" folHlink="folHlink"/>
  <p:sldLayoutIdLst>
    <p:sldLayoutId id="2147483668"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3000" t="-19000" r="-11000" b="-2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9550"/>
            <a:ext cx="83820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1" y="819150"/>
            <a:ext cx="6858000" cy="3581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815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47892777"/>
      </p:ext>
    </p:extLst>
  </p:cSld>
  <p:clrMap bg1="lt1" tx1="dk1" bg2="lt2" tx2="dk2" accent1="accent1" accent2="accent2" accent3="accent3" accent4="accent4" accent5="accent5" accent6="accent6" hlink="hlink" folHlink="folHlink"/>
  <p:sldLayoutIdLst>
    <p:sldLayoutId id="2147483670"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wiki.python.org/moin/TcpCommunicatio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hyperlink" Target="https://docs.python.org/2/howto/sockets.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C71C805-B83C-43E8-8F7E-E4DE9569BB88}"/>
              </a:ext>
            </a:extLst>
          </p:cNvPr>
          <p:cNvSpPr>
            <a:spLocks noGrp="1"/>
          </p:cNvSpPr>
          <p:nvPr>
            <p:ph type="title"/>
          </p:nvPr>
        </p:nvSpPr>
        <p:spPr>
          <a:xfrm>
            <a:off x="304800" y="206375"/>
            <a:ext cx="4648200" cy="993775"/>
          </a:xfrm>
        </p:spPr>
        <p:txBody>
          <a:bodyPr>
            <a:noAutofit/>
          </a:bodyPr>
          <a:lstStyle/>
          <a:p>
            <a:r>
              <a:rPr lang="en-US" dirty="0"/>
              <a:t>TCP</a:t>
            </a:r>
          </a:p>
        </p:txBody>
      </p:sp>
      <p:sp>
        <p:nvSpPr>
          <p:cNvPr id="10" name="Content Placeholder 2">
            <a:extLst>
              <a:ext uri="{FF2B5EF4-FFF2-40B4-BE49-F238E27FC236}">
                <a16:creationId xmlns:a16="http://schemas.microsoft.com/office/drawing/2014/main" id="{9AD2EA56-7BFB-4FA1-B005-B87FD7382EA5}"/>
              </a:ext>
            </a:extLst>
          </p:cNvPr>
          <p:cNvSpPr>
            <a:spLocks noGrp="1"/>
          </p:cNvSpPr>
          <p:nvPr>
            <p:ph idx="1"/>
          </p:nvPr>
        </p:nvSpPr>
        <p:spPr>
          <a:xfrm>
            <a:off x="304800" y="1200151"/>
            <a:ext cx="4191000" cy="2590799"/>
          </a:xfrm>
        </p:spPr>
        <p:txBody>
          <a:bodyPr>
            <a:normAutofit/>
          </a:bodyPr>
          <a:lstStyle/>
          <a:p>
            <a:pPr>
              <a:buFont typeface="Arial" charset="0"/>
              <a:buChar char="•"/>
            </a:pPr>
            <a:r>
              <a:rPr lang="en-US" dirty="0"/>
              <a:t>TCP Basics</a:t>
            </a:r>
          </a:p>
          <a:p>
            <a:pPr>
              <a:buFont typeface="Arial" charset="0"/>
              <a:buChar char="•"/>
            </a:pPr>
            <a:r>
              <a:rPr lang="en-US" dirty="0"/>
              <a:t>Server Sockets</a:t>
            </a:r>
          </a:p>
          <a:p>
            <a:pPr>
              <a:buFont typeface="Arial" charset="0"/>
              <a:buChar char="•"/>
            </a:pPr>
            <a:r>
              <a:rPr lang="en-US" dirty="0"/>
              <a:t>Send and </a:t>
            </a:r>
            <a:r>
              <a:rPr lang="en-US" dirty="0" err="1"/>
              <a:t>Recv</a:t>
            </a:r>
            <a:endParaRPr lang="en-US" dirty="0"/>
          </a:p>
          <a:p>
            <a:pPr>
              <a:buFont typeface="Arial" charset="0"/>
              <a:buChar char="•"/>
            </a:pPr>
            <a:r>
              <a:rPr lang="en-US" dirty="0"/>
              <a:t>Utility Functions</a:t>
            </a:r>
          </a:p>
        </p:txBody>
      </p:sp>
      <p:pic>
        <p:nvPicPr>
          <p:cNvPr id="11" name="Picture 10">
            <a:extLst>
              <a:ext uri="{FF2B5EF4-FFF2-40B4-BE49-F238E27FC236}">
                <a16:creationId xmlns:a16="http://schemas.microsoft.com/office/drawing/2014/main" id="{99556C4C-90AC-4C6A-91A6-E816EEF8DE1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43400" y="889278"/>
            <a:ext cx="4352216" cy="2901995"/>
          </a:xfrm>
          <a:prstGeom prst="rect">
            <a:avLst/>
          </a:prstGeom>
        </p:spPr>
      </p:pic>
    </p:spTree>
    <p:extLst>
      <p:ext uri="{BB962C8B-B14F-4D97-AF65-F5344CB8AC3E}">
        <p14:creationId xmlns:p14="http://schemas.microsoft.com/office/powerpoint/2010/main" val="3241329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F8D69B8-7A11-4EB7-811C-A6E8E5DBC2A4}"/>
              </a:ext>
            </a:extLst>
          </p:cNvPr>
          <p:cNvPicPr>
            <a:picLocks noChangeAspect="1"/>
          </p:cNvPicPr>
          <p:nvPr/>
        </p:nvPicPr>
        <p:blipFill>
          <a:blip r:embed="rId3"/>
          <a:stretch>
            <a:fillRect/>
          </a:stretch>
        </p:blipFill>
        <p:spPr>
          <a:xfrm>
            <a:off x="4468693" y="90511"/>
            <a:ext cx="4571999" cy="4863351"/>
          </a:xfrm>
          <a:prstGeom prst="rect">
            <a:avLst/>
          </a:prstGeom>
        </p:spPr>
      </p:pic>
      <p:sp>
        <p:nvSpPr>
          <p:cNvPr id="2" name="Title 1">
            <a:extLst>
              <a:ext uri="{FF2B5EF4-FFF2-40B4-BE49-F238E27FC236}">
                <a16:creationId xmlns:a16="http://schemas.microsoft.com/office/drawing/2014/main" id="{1945CBA2-29CA-41D1-8B14-AED769F81B9E}"/>
              </a:ext>
            </a:extLst>
          </p:cNvPr>
          <p:cNvSpPr>
            <a:spLocks noGrp="1"/>
          </p:cNvSpPr>
          <p:nvPr>
            <p:ph type="title"/>
          </p:nvPr>
        </p:nvSpPr>
        <p:spPr/>
        <p:txBody>
          <a:bodyPr/>
          <a:lstStyle/>
          <a:p>
            <a:r>
              <a:rPr lang="en-US" dirty="0"/>
              <a:t>String Helpers</a:t>
            </a:r>
          </a:p>
        </p:txBody>
      </p:sp>
      <p:sp>
        <p:nvSpPr>
          <p:cNvPr id="4" name="Slide Number Placeholder 3">
            <a:extLst>
              <a:ext uri="{FF2B5EF4-FFF2-40B4-BE49-F238E27FC236}">
                <a16:creationId xmlns:a16="http://schemas.microsoft.com/office/drawing/2014/main" id="{37772470-195A-4302-807E-03B52C6D5596}"/>
              </a:ext>
            </a:extLst>
          </p:cNvPr>
          <p:cNvSpPr>
            <a:spLocks noGrp="1"/>
          </p:cNvSpPr>
          <p:nvPr>
            <p:ph type="sldNum" sz="quarter" idx="12"/>
          </p:nvPr>
        </p:nvSpPr>
        <p:spPr/>
        <p:txBody>
          <a:bodyPr/>
          <a:lstStyle/>
          <a:p>
            <a:fld id="{B9EA2576-3992-4A7D-AC41-AC0E2BE3E45F}" type="slidenum">
              <a:rPr lang="en-US" smtClean="0"/>
              <a:pPr/>
              <a:t>10</a:t>
            </a:fld>
            <a:endParaRPr lang="en-US" dirty="0"/>
          </a:p>
        </p:txBody>
      </p:sp>
      <p:sp>
        <p:nvSpPr>
          <p:cNvPr id="5" name="Rectangle 4">
            <a:extLst>
              <a:ext uri="{FF2B5EF4-FFF2-40B4-BE49-F238E27FC236}">
                <a16:creationId xmlns:a16="http://schemas.microsoft.com/office/drawing/2014/main" id="{10B9258E-6064-48E0-9DFE-436DB4551415}"/>
              </a:ext>
            </a:extLst>
          </p:cNvPr>
          <p:cNvSpPr/>
          <p:nvPr/>
        </p:nvSpPr>
        <p:spPr>
          <a:xfrm>
            <a:off x="609600" y="1047750"/>
            <a:ext cx="4572000" cy="246221"/>
          </a:xfrm>
          <a:prstGeom prst="rect">
            <a:avLst/>
          </a:prstGeom>
        </p:spPr>
        <p:txBody>
          <a:bodyPr>
            <a:spAutoFit/>
          </a:bodyPr>
          <a:lstStyle/>
          <a:p>
            <a:r>
              <a:rPr lang="en-US" sz="1000" dirty="0">
                <a:solidFill>
                  <a:srgbClr val="000000"/>
                </a:solidFill>
                <a:latin typeface="Consolas" panose="020B0609020204030204" pitchFamily="49" charset="0"/>
              </a:rPr>
              <a:t> </a:t>
            </a:r>
            <a:endParaRPr lang="en-US" dirty="0"/>
          </a:p>
        </p:txBody>
      </p:sp>
      <p:sp>
        <p:nvSpPr>
          <p:cNvPr id="3" name="Rectangle 2">
            <a:extLst>
              <a:ext uri="{FF2B5EF4-FFF2-40B4-BE49-F238E27FC236}">
                <a16:creationId xmlns:a16="http://schemas.microsoft.com/office/drawing/2014/main" id="{3A683A82-E1B6-46C1-8B46-209D46AFF9BC}"/>
              </a:ext>
            </a:extLst>
          </p:cNvPr>
          <p:cNvSpPr/>
          <p:nvPr/>
        </p:nvSpPr>
        <p:spPr>
          <a:xfrm>
            <a:off x="253146" y="807030"/>
            <a:ext cx="5690453" cy="3042500"/>
          </a:xfrm>
          <a:prstGeom prst="rect">
            <a:avLst/>
          </a:prstGeom>
        </p:spPr>
        <p:txBody>
          <a:bodyPr wrap="square">
            <a:spAutoFit/>
          </a:bodyPr>
          <a:lstStyle/>
          <a:p>
            <a:pPr>
              <a:lnSpc>
                <a:spcPct val="107000"/>
              </a:lnSpc>
            </a:pP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b="1" dirty="0" err="1">
                <a:solidFill>
                  <a:srgbClr val="000000"/>
                </a:solidFill>
                <a:latin typeface="Consolas" panose="020B0609020204030204" pitchFamily="49" charset="0"/>
                <a:ea typeface="Calibri" panose="020F0502020204030204" pitchFamily="34" charset="0"/>
                <a:cs typeface="Consolas" panose="020B0609020204030204" pitchFamily="49" charset="0"/>
              </a:rPr>
              <a:t>send_string</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sock,msg</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str(</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msg.encode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)&lt;</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8</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i="1" dirty="0">
                <a:solidFill>
                  <a:srgbClr val="C9802B"/>
                </a:solidFill>
                <a:latin typeface="Consolas" panose="020B0609020204030204" pitchFamily="49" charset="0"/>
                <a:ea typeface="Calibri" panose="020F0502020204030204" pitchFamily="34" charset="0"/>
                <a:cs typeface="Consolas" panose="020B0609020204030204" pitchFamily="49" charset="0"/>
              </a:rPr>
              <a:t>"0"</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send_all_bytes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sock,slen.encode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send_all_bytes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sock,msg.encode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b="1" dirty="0" err="1">
                <a:solidFill>
                  <a:srgbClr val="000000"/>
                </a:solidFill>
                <a:latin typeface="Consolas" panose="020B0609020204030204" pitchFamily="49" charset="0"/>
                <a:ea typeface="Calibri" panose="020F0502020204030204" pitchFamily="34" charset="0"/>
                <a:cs typeface="Consolas" panose="020B0609020204030204" pitchFamily="49" charset="0"/>
              </a:rPr>
              <a:t>read_string</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(sock):</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read_all_bytes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(sock,</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8</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read_all_bytes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slen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73692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rawing of a cartoon character&#10;&#10;Description generated with high confidence">
            <a:extLst>
              <a:ext uri="{FF2B5EF4-FFF2-40B4-BE49-F238E27FC236}">
                <a16:creationId xmlns:a16="http://schemas.microsoft.com/office/drawing/2014/main" id="{12149F33-CF94-45F8-A7D5-F35C96C9C28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6553200" y="500668"/>
            <a:ext cx="2133600" cy="3531121"/>
          </a:xfrm>
          <a:prstGeom prst="rect">
            <a:avLst/>
          </a:prstGeom>
        </p:spPr>
      </p:pic>
      <p:sp>
        <p:nvSpPr>
          <p:cNvPr id="11" name="Title 4">
            <a:extLst>
              <a:ext uri="{FF2B5EF4-FFF2-40B4-BE49-F238E27FC236}">
                <a16:creationId xmlns:a16="http://schemas.microsoft.com/office/drawing/2014/main" id="{87468FBB-12AA-4BD5-B330-1BC2EC4FA4FD}"/>
              </a:ext>
            </a:extLst>
          </p:cNvPr>
          <p:cNvSpPr>
            <a:spLocks noGrp="1"/>
          </p:cNvSpPr>
          <p:nvPr>
            <p:ph type="title"/>
          </p:nvPr>
        </p:nvSpPr>
        <p:spPr>
          <a:xfrm>
            <a:off x="304799" y="361950"/>
            <a:ext cx="8534401" cy="609600"/>
          </a:xfrm>
        </p:spPr>
        <p:txBody>
          <a:bodyPr>
            <a:normAutofit fontScale="90000"/>
          </a:bodyPr>
          <a:lstStyle/>
          <a:p>
            <a:r>
              <a:rPr lang="en-US" dirty="0"/>
              <a:t>Tinkering</a:t>
            </a:r>
          </a:p>
        </p:txBody>
      </p:sp>
      <p:sp>
        <p:nvSpPr>
          <p:cNvPr id="12" name="Content Placeholder 5">
            <a:extLst>
              <a:ext uri="{FF2B5EF4-FFF2-40B4-BE49-F238E27FC236}">
                <a16:creationId xmlns:a16="http://schemas.microsoft.com/office/drawing/2014/main" id="{CEBB87C2-5067-4002-9FDD-190E206A2ED0}"/>
              </a:ext>
            </a:extLst>
          </p:cNvPr>
          <p:cNvSpPr>
            <a:spLocks noGrp="1"/>
          </p:cNvSpPr>
          <p:nvPr>
            <p:ph idx="1"/>
          </p:nvPr>
        </p:nvSpPr>
        <p:spPr>
          <a:xfrm>
            <a:off x="304800" y="971550"/>
            <a:ext cx="5791200" cy="2667000"/>
          </a:xfrm>
        </p:spPr>
        <p:txBody>
          <a:bodyPr>
            <a:normAutofit lnSpcReduction="10000"/>
          </a:bodyPr>
          <a:lstStyle/>
          <a:p>
            <a:r>
              <a:rPr lang="en-US" dirty="0"/>
              <a:t>Type in the helper functions from this lesson.</a:t>
            </a:r>
          </a:p>
          <a:p>
            <a:endParaRPr lang="en-US" dirty="0"/>
          </a:p>
          <a:p>
            <a:r>
              <a:rPr lang="en-US" dirty="0"/>
              <a:t>Make a new server that returns the average of a list of numbers using TCP. You can reuse parts of your code from the UDP lesson.</a:t>
            </a:r>
          </a:p>
          <a:p>
            <a:endParaRPr lang="en-US" dirty="0"/>
          </a:p>
          <a:p>
            <a:r>
              <a:rPr lang="en-US" dirty="0"/>
              <a:t>Hint: you can use the string helpers we made to send pickled objects.</a:t>
            </a:r>
          </a:p>
          <a:p>
            <a:pPr marL="0" indent="0">
              <a:buNone/>
            </a:pPr>
            <a:endParaRPr lang="en-US" dirty="0"/>
          </a:p>
          <a:p>
            <a:endParaRPr lang="en-US" dirty="0"/>
          </a:p>
        </p:txBody>
      </p:sp>
      <p:sp>
        <p:nvSpPr>
          <p:cNvPr id="4" name="Slide Number Placeholder 3"/>
          <p:cNvSpPr>
            <a:spLocks noGrp="1"/>
          </p:cNvSpPr>
          <p:nvPr>
            <p:ph type="sldNum" sz="quarter" idx="12"/>
          </p:nvPr>
        </p:nvSpPr>
        <p:spPr/>
        <p:txBody>
          <a:bodyPr/>
          <a:lstStyle/>
          <a:p>
            <a:fld id="{B9EA2576-3992-4A7D-AC41-AC0E2BE3E45F}" type="slidenum">
              <a:rPr lang="en-US" smtClean="0"/>
              <a:pPr/>
              <a:t>11</a:t>
            </a:fld>
            <a:endParaRPr lang="en-US" dirty="0"/>
          </a:p>
        </p:txBody>
      </p:sp>
    </p:spTree>
    <p:extLst>
      <p:ext uri="{BB962C8B-B14F-4D97-AF65-F5344CB8AC3E}">
        <p14:creationId xmlns:p14="http://schemas.microsoft.com/office/powerpoint/2010/main" val="317980783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601" y="438150"/>
            <a:ext cx="7391400" cy="688975"/>
          </a:xfrm>
        </p:spPr>
        <p:txBody>
          <a:bodyPr>
            <a:normAutofit/>
          </a:bodyPr>
          <a:lstStyle/>
          <a:p>
            <a:r>
              <a:rPr lang="en-US" dirty="0"/>
              <a:t>See Also</a:t>
            </a:r>
          </a:p>
        </p:txBody>
      </p:sp>
      <p:sp>
        <p:nvSpPr>
          <p:cNvPr id="7" name="Content Placeholder 6"/>
          <p:cNvSpPr>
            <a:spLocks noGrp="1"/>
          </p:cNvSpPr>
          <p:nvPr>
            <p:ph idx="1"/>
          </p:nvPr>
        </p:nvSpPr>
        <p:spPr>
          <a:xfrm>
            <a:off x="457200" y="1123950"/>
            <a:ext cx="7162800" cy="3810000"/>
          </a:xfrm>
        </p:spPr>
        <p:txBody>
          <a:bodyPr/>
          <a:lstStyle/>
          <a:p>
            <a:pPr marL="0" indent="0">
              <a:buNone/>
            </a:pPr>
            <a:r>
              <a:rPr lang="en-US" dirty="0">
                <a:hlinkClick r:id="rId3"/>
              </a:rPr>
              <a:t>https://wiki.python.org/moin/TcpCommunication</a:t>
            </a:r>
            <a:endParaRPr lang="en-US" dirty="0"/>
          </a:p>
          <a:p>
            <a:pPr marL="0" indent="0">
              <a:buNone/>
            </a:pPr>
            <a:endParaRPr lang="en-US" dirty="0"/>
          </a:p>
          <a:p>
            <a:pPr marL="0" indent="0">
              <a:buNone/>
            </a:pPr>
            <a:r>
              <a:rPr lang="en-US" dirty="0">
                <a:hlinkClick r:id="rId4"/>
              </a:rPr>
              <a:t>https://docs.python.org/2/howto/sockets.html</a:t>
            </a:r>
            <a:endParaRPr lang="en-US" dirty="0"/>
          </a:p>
          <a:p>
            <a:pPr marL="0" indent="0">
              <a:buNone/>
            </a:pPr>
            <a:endParaRPr lang="en-US" dirty="0"/>
          </a:p>
          <a:p>
            <a:pPr marL="0" indent="0">
              <a:buNone/>
            </a:pPr>
            <a:endParaRPr lang="en-US" dirty="0"/>
          </a:p>
        </p:txBody>
      </p:sp>
      <p:sp>
        <p:nvSpPr>
          <p:cNvPr id="8" name="Content Placeholder 6"/>
          <p:cNvSpPr txBox="1">
            <a:spLocks/>
          </p:cNvSpPr>
          <p:nvPr/>
        </p:nvSpPr>
        <p:spPr>
          <a:xfrm>
            <a:off x="4692757" y="2114550"/>
            <a:ext cx="4114800" cy="2209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Arial" charset="0"/>
              <a:buChar char="•"/>
            </a:pPr>
            <a:endParaRPr lang="en-US" dirty="0"/>
          </a:p>
        </p:txBody>
      </p:sp>
      <p:sp>
        <p:nvSpPr>
          <p:cNvPr id="9" name="Slide Number Placeholder 8"/>
          <p:cNvSpPr>
            <a:spLocks noGrp="1"/>
          </p:cNvSpPr>
          <p:nvPr>
            <p:ph type="sldNum" sz="quarter" idx="12"/>
          </p:nvPr>
        </p:nvSpPr>
        <p:spPr>
          <a:xfrm>
            <a:off x="8305800" y="4552950"/>
            <a:ext cx="609600" cy="274637"/>
          </a:xfrm>
        </p:spPr>
        <p:txBody>
          <a:bodyPr/>
          <a:lstStyle/>
          <a:p>
            <a:pPr algn="r"/>
            <a:fld id="{B9EA2576-3992-4A7D-AC41-AC0E2BE3E45F}" type="slidenum">
              <a:rPr lang="en-US" smtClean="0"/>
              <a:pPr algn="r"/>
              <a:t>2</a:t>
            </a:fld>
            <a:endParaRPr lang="en-US" dirty="0"/>
          </a:p>
        </p:txBody>
      </p:sp>
      <p:pic>
        <p:nvPicPr>
          <p:cNvPr id="10" name="Picture 9">
            <a:extLst>
              <a:ext uri="{FF2B5EF4-FFF2-40B4-BE49-F238E27FC236}">
                <a16:creationId xmlns:a16="http://schemas.microsoft.com/office/drawing/2014/main" id="{65A49EA5-23F3-4EB4-B6CC-8B3B7551F4E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90800" y="2440431"/>
            <a:ext cx="3692530" cy="2266950"/>
          </a:xfrm>
          <a:prstGeom prst="rect">
            <a:avLst/>
          </a:prstGeom>
        </p:spPr>
      </p:pic>
    </p:spTree>
    <p:extLst>
      <p:ext uri="{BB962C8B-B14F-4D97-AF65-F5344CB8AC3E}">
        <p14:creationId xmlns:p14="http://schemas.microsoft.com/office/powerpoint/2010/main" val="410293864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3</a:t>
            </a:fld>
            <a:endParaRPr lang="en-US" dirty="0"/>
          </a:p>
        </p:txBody>
      </p:sp>
      <p:sp>
        <p:nvSpPr>
          <p:cNvPr id="5" name="Title 4">
            <a:extLst>
              <a:ext uri="{FF2B5EF4-FFF2-40B4-BE49-F238E27FC236}">
                <a16:creationId xmlns:a16="http://schemas.microsoft.com/office/drawing/2014/main" id="{A14277AD-255E-4522-B111-3F9BAE4C3A27}"/>
              </a:ext>
            </a:extLst>
          </p:cNvPr>
          <p:cNvSpPr>
            <a:spLocks noGrp="1"/>
          </p:cNvSpPr>
          <p:nvPr>
            <p:ph type="title"/>
          </p:nvPr>
        </p:nvSpPr>
        <p:spPr>
          <a:xfrm>
            <a:off x="76200" y="57151"/>
            <a:ext cx="8991600" cy="609600"/>
          </a:xfrm>
        </p:spPr>
        <p:txBody>
          <a:bodyPr/>
          <a:lstStyle/>
          <a:p>
            <a:r>
              <a:rPr lang="en-US" dirty="0"/>
              <a:t>The Server Socket</a:t>
            </a:r>
          </a:p>
        </p:txBody>
      </p:sp>
      <p:sp>
        <p:nvSpPr>
          <p:cNvPr id="6" name="TextBox 5">
            <a:extLst>
              <a:ext uri="{FF2B5EF4-FFF2-40B4-BE49-F238E27FC236}">
                <a16:creationId xmlns:a16="http://schemas.microsoft.com/office/drawing/2014/main" id="{4A44BA21-7213-41E7-83EB-0EE31C2268F2}"/>
              </a:ext>
            </a:extLst>
          </p:cNvPr>
          <p:cNvSpPr txBox="1"/>
          <p:nvPr/>
        </p:nvSpPr>
        <p:spPr>
          <a:xfrm>
            <a:off x="465307" y="3893159"/>
            <a:ext cx="6477000"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The OS buffers the connections as they come in  </a:t>
            </a:r>
          </a:p>
          <a:p>
            <a:pPr marL="285750" indent="-285750">
              <a:buFont typeface="Arial" panose="020B0604020202020204" pitchFamily="34" charset="0"/>
              <a:buChar char="•"/>
            </a:pPr>
            <a:r>
              <a:rPr lang="en-US" sz="2000" dirty="0"/>
              <a:t>You must call “accept” to take an incoming connection</a:t>
            </a:r>
          </a:p>
          <a:p>
            <a:pPr marL="285750" indent="-285750">
              <a:buFont typeface="Arial" panose="020B0604020202020204" pitchFamily="34" charset="0"/>
              <a:buChar char="•"/>
            </a:pPr>
            <a:r>
              <a:rPr lang="en-US" sz="2000" dirty="0" err="1"/>
              <a:t>RemoteAddress</a:t>
            </a:r>
            <a:r>
              <a:rPr lang="en-US" sz="2000" dirty="0"/>
              <a:t>/Port, </a:t>
            </a:r>
            <a:r>
              <a:rPr lang="en-US" sz="2000" dirty="0" err="1"/>
              <a:t>LocalAddress</a:t>
            </a:r>
            <a:r>
              <a:rPr lang="en-US" sz="2000" dirty="0"/>
              <a:t>/Port will be unique</a:t>
            </a:r>
          </a:p>
        </p:txBody>
      </p:sp>
      <p:sp>
        <p:nvSpPr>
          <p:cNvPr id="7" name="Donut 6">
            <a:extLst>
              <a:ext uri="{FF2B5EF4-FFF2-40B4-BE49-F238E27FC236}">
                <a16:creationId xmlns:a16="http://schemas.microsoft.com/office/drawing/2014/main" id="{08E6BE23-3F73-44A0-B638-976DD1D2CE1E}"/>
              </a:ext>
            </a:extLst>
          </p:cNvPr>
          <p:cNvSpPr/>
          <p:nvPr/>
        </p:nvSpPr>
        <p:spPr>
          <a:xfrm>
            <a:off x="5333999" y="990000"/>
            <a:ext cx="762000" cy="762000"/>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8" name="Picture 7">
            <a:extLst>
              <a:ext uri="{FF2B5EF4-FFF2-40B4-BE49-F238E27FC236}">
                <a16:creationId xmlns:a16="http://schemas.microsoft.com/office/drawing/2014/main" id="{D27975D6-05E2-42EC-B958-2A191E5855BA}"/>
              </a:ext>
            </a:extLst>
          </p:cNvPr>
          <p:cNvPicPr>
            <a:picLocks noChangeAspect="1"/>
          </p:cNvPicPr>
          <p:nvPr/>
        </p:nvPicPr>
        <p:blipFill>
          <a:blip r:embed="rId3"/>
          <a:stretch>
            <a:fillRect/>
          </a:stretch>
        </p:blipFill>
        <p:spPr>
          <a:xfrm flipH="1">
            <a:off x="1514061" y="1061116"/>
            <a:ext cx="1066800" cy="694930"/>
          </a:xfrm>
          <a:prstGeom prst="rect">
            <a:avLst/>
          </a:prstGeom>
        </p:spPr>
      </p:pic>
      <p:pic>
        <p:nvPicPr>
          <p:cNvPr id="9" name="Picture 8">
            <a:extLst>
              <a:ext uri="{FF2B5EF4-FFF2-40B4-BE49-F238E27FC236}">
                <a16:creationId xmlns:a16="http://schemas.microsoft.com/office/drawing/2014/main" id="{9D1A8864-F95F-4E53-9041-ED69D8D2544F}"/>
              </a:ext>
            </a:extLst>
          </p:cNvPr>
          <p:cNvPicPr>
            <a:picLocks noChangeAspect="1"/>
          </p:cNvPicPr>
          <p:nvPr/>
        </p:nvPicPr>
        <p:blipFill>
          <a:blip r:embed="rId4"/>
          <a:stretch>
            <a:fillRect/>
          </a:stretch>
        </p:blipFill>
        <p:spPr>
          <a:xfrm flipH="1">
            <a:off x="5334000" y="2271164"/>
            <a:ext cx="1174417" cy="667241"/>
          </a:xfrm>
          <a:prstGeom prst="rect">
            <a:avLst/>
          </a:prstGeom>
        </p:spPr>
      </p:pic>
      <p:pic>
        <p:nvPicPr>
          <p:cNvPr id="10" name="Picture 9">
            <a:extLst>
              <a:ext uri="{FF2B5EF4-FFF2-40B4-BE49-F238E27FC236}">
                <a16:creationId xmlns:a16="http://schemas.microsoft.com/office/drawing/2014/main" id="{DB484CBC-2A1C-425F-8A7D-92529D6617C8}"/>
              </a:ext>
            </a:extLst>
          </p:cNvPr>
          <p:cNvPicPr>
            <a:picLocks noChangeAspect="1"/>
          </p:cNvPicPr>
          <p:nvPr/>
        </p:nvPicPr>
        <p:blipFill>
          <a:blip r:embed="rId4"/>
          <a:stretch>
            <a:fillRect/>
          </a:stretch>
        </p:blipFill>
        <p:spPr>
          <a:xfrm flipH="1">
            <a:off x="5333999" y="3151329"/>
            <a:ext cx="1174417" cy="667241"/>
          </a:xfrm>
          <a:prstGeom prst="rect">
            <a:avLst/>
          </a:prstGeom>
        </p:spPr>
      </p:pic>
      <p:pic>
        <p:nvPicPr>
          <p:cNvPr id="11" name="Picture 10">
            <a:extLst>
              <a:ext uri="{FF2B5EF4-FFF2-40B4-BE49-F238E27FC236}">
                <a16:creationId xmlns:a16="http://schemas.microsoft.com/office/drawing/2014/main" id="{7425CE0D-82A2-4D0F-BDE4-B6D8CCA57BF1}"/>
              </a:ext>
            </a:extLst>
          </p:cNvPr>
          <p:cNvPicPr>
            <a:picLocks noChangeAspect="1"/>
          </p:cNvPicPr>
          <p:nvPr/>
        </p:nvPicPr>
        <p:blipFill>
          <a:blip r:embed="rId3"/>
          <a:stretch>
            <a:fillRect/>
          </a:stretch>
        </p:blipFill>
        <p:spPr>
          <a:xfrm flipH="1">
            <a:off x="990600" y="2456399"/>
            <a:ext cx="1066800" cy="694930"/>
          </a:xfrm>
          <a:prstGeom prst="rect">
            <a:avLst/>
          </a:prstGeom>
        </p:spPr>
      </p:pic>
      <p:cxnSp>
        <p:nvCxnSpPr>
          <p:cNvPr id="12" name="Straight Arrow Connector 11">
            <a:extLst>
              <a:ext uri="{FF2B5EF4-FFF2-40B4-BE49-F238E27FC236}">
                <a16:creationId xmlns:a16="http://schemas.microsoft.com/office/drawing/2014/main" id="{D0CBD43C-8785-43AB-9C9E-7EC6A784581A}"/>
              </a:ext>
            </a:extLst>
          </p:cNvPr>
          <p:cNvCxnSpPr/>
          <p:nvPr/>
        </p:nvCxnSpPr>
        <p:spPr>
          <a:xfrm flipV="1">
            <a:off x="2586038" y="1304014"/>
            <a:ext cx="2685677" cy="5673"/>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3C3737A-52CD-4739-9990-0F8AF26A6B2E}"/>
              </a:ext>
            </a:extLst>
          </p:cNvPr>
          <p:cNvCxnSpPr/>
          <p:nvPr/>
        </p:nvCxnSpPr>
        <p:spPr>
          <a:xfrm flipV="1">
            <a:off x="2062163" y="1621506"/>
            <a:ext cx="3271836" cy="1083594"/>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CE9FEFB-1A68-4BA4-A1C8-42C9D1CD2DDB}"/>
              </a:ext>
            </a:extLst>
          </p:cNvPr>
          <p:cNvCxnSpPr/>
          <p:nvPr/>
        </p:nvCxnSpPr>
        <p:spPr>
          <a:xfrm>
            <a:off x="5271715" y="1316410"/>
            <a:ext cx="731521" cy="957663"/>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2A6191A-D47C-4D9F-91F7-FAC9AB937C16}"/>
              </a:ext>
            </a:extLst>
          </p:cNvPr>
          <p:cNvCxnSpPr/>
          <p:nvPr/>
        </p:nvCxnSpPr>
        <p:spPr>
          <a:xfrm>
            <a:off x="5333999" y="1619048"/>
            <a:ext cx="448048" cy="1602606"/>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7C1055C-4C96-402D-BD06-F68F23E6E76F}"/>
              </a:ext>
            </a:extLst>
          </p:cNvPr>
          <p:cNvCxnSpPr/>
          <p:nvPr/>
        </p:nvCxnSpPr>
        <p:spPr>
          <a:xfrm>
            <a:off x="2590800" y="1312144"/>
            <a:ext cx="2738438" cy="1497731"/>
          </a:xfrm>
          <a:prstGeom prst="line">
            <a:avLst/>
          </a:prstGeom>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1F0C772-6172-41F6-B433-C512B3097E96}"/>
              </a:ext>
            </a:extLst>
          </p:cNvPr>
          <p:cNvCxnSpPr/>
          <p:nvPr/>
        </p:nvCxnSpPr>
        <p:spPr>
          <a:xfrm>
            <a:off x="2062162" y="2707556"/>
            <a:ext cx="3271838" cy="978619"/>
          </a:xfrm>
          <a:prstGeom prst="line">
            <a:avLst/>
          </a:prstGeom>
          <a:ln w="25400">
            <a:solidFill>
              <a:srgbClr val="00B050"/>
            </a:solidFill>
          </a:ln>
        </p:spPr>
        <p:style>
          <a:lnRef idx="1">
            <a:schemeClr val="accent1"/>
          </a:lnRef>
          <a:fillRef idx="0">
            <a:schemeClr val="accent1"/>
          </a:fillRef>
          <a:effectRef idx="0">
            <a:schemeClr val="accent1"/>
          </a:effectRef>
          <a:fontRef idx="minor">
            <a:schemeClr val="tx1"/>
          </a:fontRef>
        </p:style>
      </p:cxnSp>
      <p:sp>
        <p:nvSpPr>
          <p:cNvPr id="18" name="Oval Callout 66">
            <a:extLst>
              <a:ext uri="{FF2B5EF4-FFF2-40B4-BE49-F238E27FC236}">
                <a16:creationId xmlns:a16="http://schemas.microsoft.com/office/drawing/2014/main" id="{6FBC86BE-9339-4167-B462-9D16FB5BDFF5}"/>
              </a:ext>
            </a:extLst>
          </p:cNvPr>
          <p:cNvSpPr/>
          <p:nvPr/>
        </p:nvSpPr>
        <p:spPr>
          <a:xfrm>
            <a:off x="6589971" y="337216"/>
            <a:ext cx="2283351" cy="1447799"/>
          </a:xfrm>
          <a:prstGeom prst="wedgeEllipseCallout">
            <a:avLst>
              <a:gd name="adj1" fmla="val -68187"/>
              <a:gd name="adj2" fmla="val 2162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This is Port 80. One Second Please ...</a:t>
            </a:r>
          </a:p>
        </p:txBody>
      </p:sp>
      <p:sp>
        <p:nvSpPr>
          <p:cNvPr id="19" name="TextBox 18">
            <a:extLst>
              <a:ext uri="{FF2B5EF4-FFF2-40B4-BE49-F238E27FC236}">
                <a16:creationId xmlns:a16="http://schemas.microsoft.com/office/drawing/2014/main" id="{59F35C50-B5AF-47E5-AA25-5B0F040D23DE}"/>
              </a:ext>
            </a:extLst>
          </p:cNvPr>
          <p:cNvSpPr txBox="1"/>
          <p:nvPr/>
        </p:nvSpPr>
        <p:spPr>
          <a:xfrm>
            <a:off x="5761207" y="1764364"/>
            <a:ext cx="1143000" cy="369332"/>
          </a:xfrm>
          <a:prstGeom prst="rect">
            <a:avLst/>
          </a:prstGeom>
          <a:noFill/>
        </p:spPr>
        <p:txBody>
          <a:bodyPr wrap="square" rtlCol="0">
            <a:spAutoFit/>
          </a:bodyPr>
          <a:lstStyle/>
          <a:p>
            <a:r>
              <a:rPr lang="en-US" dirty="0"/>
              <a:t>accept()</a:t>
            </a:r>
          </a:p>
        </p:txBody>
      </p:sp>
      <p:sp>
        <p:nvSpPr>
          <p:cNvPr id="20" name="TextBox 19">
            <a:extLst>
              <a:ext uri="{FF2B5EF4-FFF2-40B4-BE49-F238E27FC236}">
                <a16:creationId xmlns:a16="http://schemas.microsoft.com/office/drawing/2014/main" id="{EDDCBB61-D187-432C-A27C-F62FFDBEE516}"/>
              </a:ext>
            </a:extLst>
          </p:cNvPr>
          <p:cNvSpPr txBox="1"/>
          <p:nvPr/>
        </p:nvSpPr>
        <p:spPr>
          <a:xfrm>
            <a:off x="6531275" y="2373376"/>
            <a:ext cx="1326477" cy="307777"/>
          </a:xfrm>
          <a:prstGeom prst="rect">
            <a:avLst/>
          </a:prstGeom>
          <a:noFill/>
        </p:spPr>
        <p:txBody>
          <a:bodyPr wrap="square" rtlCol="0">
            <a:spAutoFit/>
          </a:bodyPr>
          <a:lstStyle/>
          <a:p>
            <a:r>
              <a:rPr lang="en-US" sz="1400" dirty="0"/>
              <a:t>2.4.3.3:54891</a:t>
            </a:r>
          </a:p>
        </p:txBody>
      </p:sp>
      <p:sp>
        <p:nvSpPr>
          <p:cNvPr id="21" name="TextBox 20">
            <a:extLst>
              <a:ext uri="{FF2B5EF4-FFF2-40B4-BE49-F238E27FC236}">
                <a16:creationId xmlns:a16="http://schemas.microsoft.com/office/drawing/2014/main" id="{838589C2-A644-44A7-8A94-AA96DC0FD09C}"/>
              </a:ext>
            </a:extLst>
          </p:cNvPr>
          <p:cNvSpPr txBox="1"/>
          <p:nvPr/>
        </p:nvSpPr>
        <p:spPr>
          <a:xfrm>
            <a:off x="6531276" y="3221654"/>
            <a:ext cx="1326476" cy="307777"/>
          </a:xfrm>
          <a:prstGeom prst="rect">
            <a:avLst/>
          </a:prstGeom>
          <a:noFill/>
        </p:spPr>
        <p:txBody>
          <a:bodyPr wrap="square" rtlCol="0">
            <a:spAutoFit/>
          </a:bodyPr>
          <a:lstStyle/>
          <a:p>
            <a:r>
              <a:rPr lang="en-US" sz="1400" dirty="0"/>
              <a:t>2.4.3.3:54754</a:t>
            </a:r>
          </a:p>
        </p:txBody>
      </p:sp>
      <p:sp>
        <p:nvSpPr>
          <p:cNvPr id="22" name="TextBox 21">
            <a:extLst>
              <a:ext uri="{FF2B5EF4-FFF2-40B4-BE49-F238E27FC236}">
                <a16:creationId xmlns:a16="http://schemas.microsoft.com/office/drawing/2014/main" id="{4A20F326-3ADF-4371-9B56-E6555386DAC3}"/>
              </a:ext>
            </a:extLst>
          </p:cNvPr>
          <p:cNvSpPr txBox="1"/>
          <p:nvPr/>
        </p:nvSpPr>
        <p:spPr>
          <a:xfrm>
            <a:off x="296892" y="1098742"/>
            <a:ext cx="1330519" cy="307777"/>
          </a:xfrm>
          <a:prstGeom prst="rect">
            <a:avLst/>
          </a:prstGeom>
          <a:noFill/>
        </p:spPr>
        <p:txBody>
          <a:bodyPr wrap="square" rtlCol="0">
            <a:spAutoFit/>
          </a:bodyPr>
          <a:lstStyle/>
          <a:p>
            <a:r>
              <a:rPr lang="en-US" sz="1400" dirty="0"/>
              <a:t>10.10.2.1:2755</a:t>
            </a:r>
          </a:p>
        </p:txBody>
      </p:sp>
      <p:sp>
        <p:nvSpPr>
          <p:cNvPr id="23" name="TextBox 22">
            <a:extLst>
              <a:ext uri="{FF2B5EF4-FFF2-40B4-BE49-F238E27FC236}">
                <a16:creationId xmlns:a16="http://schemas.microsoft.com/office/drawing/2014/main" id="{939B76D5-A65E-4322-99F7-A04B5D77DA10}"/>
              </a:ext>
            </a:extLst>
          </p:cNvPr>
          <p:cNvSpPr txBox="1"/>
          <p:nvPr/>
        </p:nvSpPr>
        <p:spPr>
          <a:xfrm>
            <a:off x="193481" y="2154437"/>
            <a:ext cx="1330519" cy="307777"/>
          </a:xfrm>
          <a:prstGeom prst="rect">
            <a:avLst/>
          </a:prstGeom>
          <a:noFill/>
        </p:spPr>
        <p:txBody>
          <a:bodyPr wrap="square" rtlCol="0">
            <a:spAutoFit/>
          </a:bodyPr>
          <a:lstStyle/>
          <a:p>
            <a:r>
              <a:rPr lang="en-US" sz="1400" dirty="0"/>
              <a:t>10.10.2.1:3038</a:t>
            </a:r>
          </a:p>
        </p:txBody>
      </p:sp>
      <p:sp>
        <p:nvSpPr>
          <p:cNvPr id="24" name="TextBox 23">
            <a:extLst>
              <a:ext uri="{FF2B5EF4-FFF2-40B4-BE49-F238E27FC236}">
                <a16:creationId xmlns:a16="http://schemas.microsoft.com/office/drawing/2014/main" id="{16A201DE-E2F9-4224-8B6A-1AD64B996A11}"/>
              </a:ext>
            </a:extLst>
          </p:cNvPr>
          <p:cNvSpPr txBox="1"/>
          <p:nvPr/>
        </p:nvSpPr>
        <p:spPr>
          <a:xfrm>
            <a:off x="5363137" y="647070"/>
            <a:ext cx="1143000" cy="307777"/>
          </a:xfrm>
          <a:prstGeom prst="rect">
            <a:avLst/>
          </a:prstGeom>
          <a:noFill/>
        </p:spPr>
        <p:txBody>
          <a:bodyPr wrap="square" rtlCol="0">
            <a:spAutoFit/>
          </a:bodyPr>
          <a:lstStyle/>
          <a:p>
            <a:r>
              <a:rPr lang="en-US" sz="1400" dirty="0"/>
              <a:t>2.4.3.3:80</a:t>
            </a:r>
          </a:p>
        </p:txBody>
      </p:sp>
      <p:sp>
        <p:nvSpPr>
          <p:cNvPr id="25" name="TextBox 24">
            <a:extLst>
              <a:ext uri="{FF2B5EF4-FFF2-40B4-BE49-F238E27FC236}">
                <a16:creationId xmlns:a16="http://schemas.microsoft.com/office/drawing/2014/main" id="{1C2D1C69-544A-48BE-A705-F5F6AEAEC8CF}"/>
              </a:ext>
            </a:extLst>
          </p:cNvPr>
          <p:cNvSpPr txBox="1"/>
          <p:nvPr/>
        </p:nvSpPr>
        <p:spPr>
          <a:xfrm>
            <a:off x="4149274" y="694684"/>
            <a:ext cx="1408749" cy="523220"/>
          </a:xfrm>
          <a:prstGeom prst="rect">
            <a:avLst/>
          </a:prstGeom>
          <a:noFill/>
        </p:spPr>
        <p:txBody>
          <a:bodyPr wrap="square" rtlCol="0">
            <a:spAutoFit/>
          </a:bodyPr>
          <a:lstStyle/>
          <a:p>
            <a:pPr algn="ctr"/>
            <a:r>
              <a:rPr lang="en-US" sz="1400" dirty="0">
                <a:solidFill>
                  <a:schemeClr val="tx1">
                    <a:lumMod val="65000"/>
                    <a:lumOff val="35000"/>
                  </a:schemeClr>
                </a:solidFill>
              </a:rPr>
              <a:t>Server Socket</a:t>
            </a:r>
          </a:p>
          <a:p>
            <a:pPr algn="ctr"/>
            <a:r>
              <a:rPr lang="en-US" sz="1400" dirty="0">
                <a:solidFill>
                  <a:schemeClr val="tx1">
                    <a:lumMod val="65000"/>
                    <a:lumOff val="35000"/>
                  </a:schemeClr>
                </a:solidFill>
              </a:rPr>
              <a:t>(listen)</a:t>
            </a:r>
          </a:p>
        </p:txBody>
      </p:sp>
      <p:sp>
        <p:nvSpPr>
          <p:cNvPr id="26" name="TextBox 25">
            <a:extLst>
              <a:ext uri="{FF2B5EF4-FFF2-40B4-BE49-F238E27FC236}">
                <a16:creationId xmlns:a16="http://schemas.microsoft.com/office/drawing/2014/main" id="{A6305067-93A8-4DB9-B6E3-4D7C8C1BB2A6}"/>
              </a:ext>
            </a:extLst>
          </p:cNvPr>
          <p:cNvSpPr txBox="1"/>
          <p:nvPr/>
        </p:nvSpPr>
        <p:spPr>
          <a:xfrm>
            <a:off x="6248400" y="2629310"/>
            <a:ext cx="1143000" cy="307777"/>
          </a:xfrm>
          <a:prstGeom prst="rect">
            <a:avLst/>
          </a:prstGeom>
          <a:noFill/>
        </p:spPr>
        <p:txBody>
          <a:bodyPr wrap="square" rtlCol="0">
            <a:spAutoFit/>
          </a:bodyPr>
          <a:lstStyle/>
          <a:p>
            <a:r>
              <a:rPr lang="en-US" sz="1400" dirty="0">
                <a:solidFill>
                  <a:schemeClr val="tx1">
                    <a:lumMod val="65000"/>
                    <a:lumOff val="35000"/>
                  </a:schemeClr>
                </a:solidFill>
              </a:rPr>
              <a:t>Socket</a:t>
            </a:r>
          </a:p>
        </p:txBody>
      </p:sp>
      <p:sp>
        <p:nvSpPr>
          <p:cNvPr id="27" name="TextBox 26">
            <a:extLst>
              <a:ext uri="{FF2B5EF4-FFF2-40B4-BE49-F238E27FC236}">
                <a16:creationId xmlns:a16="http://schemas.microsoft.com/office/drawing/2014/main" id="{E6608BCF-13C6-484B-8801-2D819D51FFEC}"/>
              </a:ext>
            </a:extLst>
          </p:cNvPr>
          <p:cNvSpPr txBox="1"/>
          <p:nvPr/>
        </p:nvSpPr>
        <p:spPr>
          <a:xfrm>
            <a:off x="6248400" y="3503170"/>
            <a:ext cx="1143000" cy="307777"/>
          </a:xfrm>
          <a:prstGeom prst="rect">
            <a:avLst/>
          </a:prstGeom>
          <a:noFill/>
        </p:spPr>
        <p:txBody>
          <a:bodyPr wrap="square" rtlCol="0">
            <a:spAutoFit/>
          </a:bodyPr>
          <a:lstStyle/>
          <a:p>
            <a:r>
              <a:rPr lang="en-US" sz="1400" dirty="0">
                <a:solidFill>
                  <a:schemeClr val="tx1">
                    <a:lumMod val="65000"/>
                    <a:lumOff val="35000"/>
                  </a:schemeClr>
                </a:solidFill>
              </a:rPr>
              <a:t>Socket</a:t>
            </a:r>
          </a:p>
        </p:txBody>
      </p:sp>
      <p:sp>
        <p:nvSpPr>
          <p:cNvPr id="28" name="TextBox 27">
            <a:extLst>
              <a:ext uri="{FF2B5EF4-FFF2-40B4-BE49-F238E27FC236}">
                <a16:creationId xmlns:a16="http://schemas.microsoft.com/office/drawing/2014/main" id="{6DF53FD4-18FC-4362-BC12-E5BA44D2A55B}"/>
              </a:ext>
            </a:extLst>
          </p:cNvPr>
          <p:cNvSpPr txBox="1"/>
          <p:nvPr/>
        </p:nvSpPr>
        <p:spPr>
          <a:xfrm>
            <a:off x="1032513" y="1406519"/>
            <a:ext cx="1143000" cy="523220"/>
          </a:xfrm>
          <a:prstGeom prst="rect">
            <a:avLst/>
          </a:prstGeom>
          <a:noFill/>
        </p:spPr>
        <p:txBody>
          <a:bodyPr wrap="square" rtlCol="0">
            <a:spAutoFit/>
          </a:bodyPr>
          <a:lstStyle/>
          <a:p>
            <a:r>
              <a:rPr lang="en-US" sz="1400" dirty="0">
                <a:solidFill>
                  <a:schemeClr val="tx1">
                    <a:lumMod val="65000"/>
                    <a:lumOff val="35000"/>
                  </a:schemeClr>
                </a:solidFill>
              </a:rPr>
              <a:t>Socket</a:t>
            </a:r>
          </a:p>
          <a:p>
            <a:r>
              <a:rPr lang="en-US" sz="1400" dirty="0">
                <a:solidFill>
                  <a:schemeClr val="tx1">
                    <a:lumMod val="65000"/>
                    <a:lumOff val="35000"/>
                  </a:schemeClr>
                </a:solidFill>
              </a:rPr>
              <a:t>(connect)</a:t>
            </a:r>
          </a:p>
        </p:txBody>
      </p:sp>
      <p:sp>
        <p:nvSpPr>
          <p:cNvPr id="29" name="TextBox 28">
            <a:extLst>
              <a:ext uri="{FF2B5EF4-FFF2-40B4-BE49-F238E27FC236}">
                <a16:creationId xmlns:a16="http://schemas.microsoft.com/office/drawing/2014/main" id="{B7AD0F40-8329-4F6F-8BE4-22107532BD73}"/>
              </a:ext>
            </a:extLst>
          </p:cNvPr>
          <p:cNvSpPr txBox="1"/>
          <p:nvPr/>
        </p:nvSpPr>
        <p:spPr>
          <a:xfrm>
            <a:off x="510139" y="2803864"/>
            <a:ext cx="1143000" cy="523220"/>
          </a:xfrm>
          <a:prstGeom prst="rect">
            <a:avLst/>
          </a:prstGeom>
          <a:noFill/>
        </p:spPr>
        <p:txBody>
          <a:bodyPr wrap="square" rtlCol="0">
            <a:spAutoFit/>
          </a:bodyPr>
          <a:lstStyle/>
          <a:p>
            <a:r>
              <a:rPr lang="en-US" sz="1400" dirty="0">
                <a:solidFill>
                  <a:schemeClr val="tx1">
                    <a:lumMod val="65000"/>
                    <a:lumOff val="35000"/>
                  </a:schemeClr>
                </a:solidFill>
              </a:rPr>
              <a:t>Socket (connect)</a:t>
            </a:r>
          </a:p>
        </p:txBody>
      </p:sp>
    </p:spTree>
    <p:extLst>
      <p:ext uri="{BB962C8B-B14F-4D97-AF65-F5344CB8AC3E}">
        <p14:creationId xmlns:p14="http://schemas.microsoft.com/office/powerpoint/2010/main" val="2349491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left)">
                                      <p:cBhvr>
                                        <p:cTn id="24" dur="500"/>
                                        <p:tgtEl>
                                          <p:spTgt spid="12"/>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500"/>
                                        <p:tgtEl>
                                          <p:spTgt spid="19"/>
                                        </p:tgtEl>
                                      </p:cBhvr>
                                    </p:animEffect>
                                  </p:childTnLst>
                                </p:cTn>
                              </p:par>
                              <p:par>
                                <p:cTn id="39" presetID="10" presetClass="exit" presetSubtype="0" fill="hold" grpId="1" nodeType="withEffect">
                                  <p:stCondLst>
                                    <p:cond delay="0"/>
                                  </p:stCondLst>
                                  <p:childTnLst>
                                    <p:animEffect transition="out" filter="fade">
                                      <p:cBhvr>
                                        <p:cTn id="40" dur="500"/>
                                        <p:tgtEl>
                                          <p:spTgt spid="18"/>
                                        </p:tgtEl>
                                      </p:cBhvr>
                                    </p:animEffect>
                                    <p:set>
                                      <p:cBhvr>
                                        <p:cTn id="41" dur="1" fill="hold">
                                          <p:stCondLst>
                                            <p:cond delay="499"/>
                                          </p:stCondLst>
                                        </p:cTn>
                                        <p:tgtEl>
                                          <p:spTgt spid="18"/>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wipe(up)">
                                      <p:cBhvr>
                                        <p:cTn id="46" dur="500"/>
                                        <p:tgtEl>
                                          <p:spTgt spid="14"/>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fade">
                                      <p:cBhvr>
                                        <p:cTn id="50" dur="500"/>
                                        <p:tgtEl>
                                          <p:spTgt spid="9"/>
                                        </p:tgtEl>
                                      </p:cBhvr>
                                    </p:animEffect>
                                  </p:childTnLst>
                                </p:cTn>
                              </p:par>
                            </p:childTnLst>
                          </p:cTn>
                        </p:par>
                        <p:par>
                          <p:cTn id="51" fill="hold">
                            <p:stCondLst>
                              <p:cond delay="1000"/>
                            </p:stCondLst>
                            <p:childTnLst>
                              <p:par>
                                <p:cTn id="52" presetID="10" presetClass="entr" presetSubtype="0" fill="hold" grpId="0" nodeType="after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500"/>
                                        <p:tgtEl>
                                          <p:spTgt spid="20"/>
                                        </p:tgtEl>
                                      </p:cBhvr>
                                    </p:animEffect>
                                  </p:childTnLst>
                                </p:cTn>
                              </p:par>
                            </p:childTnLst>
                          </p:cTn>
                        </p:par>
                        <p:par>
                          <p:cTn id="55" fill="hold">
                            <p:stCondLst>
                              <p:cond delay="1500"/>
                            </p:stCondLst>
                            <p:childTnLst>
                              <p:par>
                                <p:cTn id="56" presetID="10" presetClass="entr" presetSubtype="0" fill="hold" grpId="0" nodeType="after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500"/>
                                        <p:tgtEl>
                                          <p:spTgt spid="26"/>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fade">
                                      <p:cBhvr>
                                        <p:cTn id="63" dur="500"/>
                                        <p:tgtEl>
                                          <p:spTgt spid="16"/>
                                        </p:tgtEl>
                                      </p:cBhvr>
                                    </p:animEffect>
                                  </p:childTnLst>
                                </p:cTn>
                              </p:par>
                              <p:par>
                                <p:cTn id="64" presetID="1" presetClass="exit" presetSubtype="0" fill="hold" nodeType="withEffect">
                                  <p:stCondLst>
                                    <p:cond delay="0"/>
                                  </p:stCondLst>
                                  <p:childTnLst>
                                    <p:set>
                                      <p:cBhvr>
                                        <p:cTn id="65" dur="1" fill="hold">
                                          <p:stCondLst>
                                            <p:cond delay="0"/>
                                          </p:stCondLst>
                                        </p:cTn>
                                        <p:tgtEl>
                                          <p:spTgt spid="12"/>
                                        </p:tgtEl>
                                        <p:attrNameLst>
                                          <p:attrName>style.visibility</p:attrName>
                                        </p:attrNameLst>
                                      </p:cBhvr>
                                      <p:to>
                                        <p:strVal val="hidden"/>
                                      </p:to>
                                    </p:set>
                                  </p:childTnLst>
                                </p:cTn>
                              </p:par>
                              <p:par>
                                <p:cTn id="66" presetID="1" presetClass="exit" presetSubtype="0" fill="hold" nodeType="withEffect">
                                  <p:stCondLst>
                                    <p:cond delay="0"/>
                                  </p:stCondLst>
                                  <p:childTnLst>
                                    <p:set>
                                      <p:cBhvr>
                                        <p:cTn id="67" dur="1" fill="hold">
                                          <p:stCondLst>
                                            <p:cond delay="0"/>
                                          </p:stCondLst>
                                        </p:cTn>
                                        <p:tgtEl>
                                          <p:spTgt spid="14"/>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500"/>
                                        <p:tgtEl>
                                          <p:spTgt spid="23"/>
                                        </p:tgtEl>
                                      </p:cBhvr>
                                    </p:animEffect>
                                  </p:childTnLst>
                                </p:cTn>
                              </p:par>
                              <p:par>
                                <p:cTn id="73" presetID="10" presetClass="entr" presetSubtype="0" fill="hold" nodeType="withEffect">
                                  <p:stCondLst>
                                    <p:cond delay="0"/>
                                  </p:stCondLst>
                                  <p:childTnLst>
                                    <p:set>
                                      <p:cBhvr>
                                        <p:cTn id="74" dur="1" fill="hold">
                                          <p:stCondLst>
                                            <p:cond delay="0"/>
                                          </p:stCondLst>
                                        </p:cTn>
                                        <p:tgtEl>
                                          <p:spTgt spid="11"/>
                                        </p:tgtEl>
                                        <p:attrNameLst>
                                          <p:attrName>style.visibility</p:attrName>
                                        </p:attrNameLst>
                                      </p:cBhvr>
                                      <p:to>
                                        <p:strVal val="visible"/>
                                      </p:to>
                                    </p:set>
                                    <p:animEffect transition="in" filter="fade">
                                      <p:cBhvr>
                                        <p:cTn id="75" dur="500"/>
                                        <p:tgtEl>
                                          <p:spTgt spid="11"/>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9"/>
                                        </p:tgtEl>
                                        <p:attrNameLst>
                                          <p:attrName>style.visibility</p:attrName>
                                        </p:attrNameLst>
                                      </p:cBhvr>
                                      <p:to>
                                        <p:strVal val="visible"/>
                                      </p:to>
                                    </p:set>
                                    <p:animEffect transition="in" filter="fade">
                                      <p:cBhvr>
                                        <p:cTn id="78" dur="500"/>
                                        <p:tgtEl>
                                          <p:spTgt spid="29"/>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8" fill="hold" nodeType="clickEffect">
                                  <p:stCondLst>
                                    <p:cond delay="0"/>
                                  </p:stCondLst>
                                  <p:childTnLst>
                                    <p:set>
                                      <p:cBhvr>
                                        <p:cTn id="82" dur="1" fill="hold">
                                          <p:stCondLst>
                                            <p:cond delay="0"/>
                                          </p:stCondLst>
                                        </p:cTn>
                                        <p:tgtEl>
                                          <p:spTgt spid="13"/>
                                        </p:tgtEl>
                                        <p:attrNameLst>
                                          <p:attrName>style.visibility</p:attrName>
                                        </p:attrNameLst>
                                      </p:cBhvr>
                                      <p:to>
                                        <p:strVal val="visible"/>
                                      </p:to>
                                    </p:set>
                                    <p:animEffect transition="in" filter="wipe(left)">
                                      <p:cBhvr>
                                        <p:cTn id="83" dur="500"/>
                                        <p:tgtEl>
                                          <p:spTgt spid="13"/>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1" fill="hold" nodeType="clickEffect">
                                  <p:stCondLst>
                                    <p:cond delay="0"/>
                                  </p:stCondLst>
                                  <p:childTnLst>
                                    <p:set>
                                      <p:cBhvr>
                                        <p:cTn id="87" dur="1" fill="hold">
                                          <p:stCondLst>
                                            <p:cond delay="0"/>
                                          </p:stCondLst>
                                        </p:cTn>
                                        <p:tgtEl>
                                          <p:spTgt spid="15"/>
                                        </p:tgtEl>
                                        <p:attrNameLst>
                                          <p:attrName>style.visibility</p:attrName>
                                        </p:attrNameLst>
                                      </p:cBhvr>
                                      <p:to>
                                        <p:strVal val="visible"/>
                                      </p:to>
                                    </p:set>
                                    <p:animEffect transition="in" filter="wipe(up)">
                                      <p:cBhvr>
                                        <p:cTn id="88" dur="500"/>
                                        <p:tgtEl>
                                          <p:spTgt spid="15"/>
                                        </p:tgtEl>
                                      </p:cBhvr>
                                    </p:animEffect>
                                  </p:childTnLst>
                                </p:cTn>
                              </p:par>
                            </p:childTnLst>
                          </p:cTn>
                        </p:par>
                        <p:par>
                          <p:cTn id="89" fill="hold">
                            <p:stCondLst>
                              <p:cond delay="500"/>
                            </p:stCondLst>
                            <p:childTnLst>
                              <p:par>
                                <p:cTn id="90" presetID="10" presetClass="entr" presetSubtype="0" fill="hold" nodeType="afterEffect">
                                  <p:stCondLst>
                                    <p:cond delay="0"/>
                                  </p:stCondLst>
                                  <p:childTnLst>
                                    <p:set>
                                      <p:cBhvr>
                                        <p:cTn id="91" dur="1" fill="hold">
                                          <p:stCondLst>
                                            <p:cond delay="0"/>
                                          </p:stCondLst>
                                        </p:cTn>
                                        <p:tgtEl>
                                          <p:spTgt spid="10"/>
                                        </p:tgtEl>
                                        <p:attrNameLst>
                                          <p:attrName>style.visibility</p:attrName>
                                        </p:attrNameLst>
                                      </p:cBhvr>
                                      <p:to>
                                        <p:strVal val="visible"/>
                                      </p:to>
                                    </p:set>
                                    <p:animEffect transition="in" filter="fade">
                                      <p:cBhvr>
                                        <p:cTn id="92" dur="500"/>
                                        <p:tgtEl>
                                          <p:spTgt spid="10"/>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27"/>
                                        </p:tgtEl>
                                        <p:attrNameLst>
                                          <p:attrName>style.visibility</p:attrName>
                                        </p:attrNameLst>
                                      </p:cBhvr>
                                      <p:to>
                                        <p:strVal val="visible"/>
                                      </p:to>
                                    </p:set>
                                    <p:animEffect transition="in" filter="fade">
                                      <p:cBhvr>
                                        <p:cTn id="95" dur="500"/>
                                        <p:tgtEl>
                                          <p:spTgt spid="27"/>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21"/>
                                        </p:tgtEl>
                                        <p:attrNameLst>
                                          <p:attrName>style.visibility</p:attrName>
                                        </p:attrNameLst>
                                      </p:cBhvr>
                                      <p:to>
                                        <p:strVal val="visible"/>
                                      </p:to>
                                    </p:set>
                                    <p:animEffect transition="in" filter="fade">
                                      <p:cBhvr>
                                        <p:cTn id="98" dur="500"/>
                                        <p:tgtEl>
                                          <p:spTgt spid="21"/>
                                        </p:tgtEl>
                                      </p:cBhvr>
                                    </p:animEffect>
                                  </p:childTnLst>
                                </p:cTn>
                              </p:par>
                              <p:par>
                                <p:cTn id="99" presetID="10" presetClass="entr" presetSubtype="0" fill="hold" nodeType="withEffect">
                                  <p:stCondLst>
                                    <p:cond delay="0"/>
                                  </p:stCondLst>
                                  <p:childTnLst>
                                    <p:set>
                                      <p:cBhvr>
                                        <p:cTn id="100" dur="1" fill="hold">
                                          <p:stCondLst>
                                            <p:cond delay="0"/>
                                          </p:stCondLst>
                                        </p:cTn>
                                        <p:tgtEl>
                                          <p:spTgt spid="17"/>
                                        </p:tgtEl>
                                        <p:attrNameLst>
                                          <p:attrName>style.visibility</p:attrName>
                                        </p:attrNameLst>
                                      </p:cBhvr>
                                      <p:to>
                                        <p:strVal val="visible"/>
                                      </p:to>
                                    </p:set>
                                    <p:animEffect transition="in" filter="fade">
                                      <p:cBhvr>
                                        <p:cTn id="101" dur="500"/>
                                        <p:tgtEl>
                                          <p:spTgt spid="17"/>
                                        </p:tgtEl>
                                      </p:cBhvr>
                                    </p:animEffect>
                                  </p:childTnLst>
                                </p:cTn>
                              </p:par>
                              <p:par>
                                <p:cTn id="102" presetID="1" presetClass="exit" presetSubtype="0" fill="hold" nodeType="withEffect">
                                  <p:stCondLst>
                                    <p:cond delay="0"/>
                                  </p:stCondLst>
                                  <p:childTnLst>
                                    <p:set>
                                      <p:cBhvr>
                                        <p:cTn id="103" dur="1" fill="hold">
                                          <p:stCondLst>
                                            <p:cond delay="0"/>
                                          </p:stCondLst>
                                        </p:cTn>
                                        <p:tgtEl>
                                          <p:spTgt spid="13"/>
                                        </p:tgtEl>
                                        <p:attrNameLst>
                                          <p:attrName>style.visibility</p:attrName>
                                        </p:attrNameLst>
                                      </p:cBhvr>
                                      <p:to>
                                        <p:strVal val="hidden"/>
                                      </p:to>
                                    </p:set>
                                  </p:childTnLst>
                                </p:cTn>
                              </p:par>
                              <p:par>
                                <p:cTn id="104" presetID="1" presetClass="exit" presetSubtype="0" fill="hold" nodeType="withEffect">
                                  <p:stCondLst>
                                    <p:cond delay="0"/>
                                  </p:stCondLst>
                                  <p:childTnLst>
                                    <p:set>
                                      <p:cBhvr>
                                        <p:cTn id="105" dur="1" fill="hold">
                                          <p:stCondLst>
                                            <p:cond delay="0"/>
                                          </p:stCondLst>
                                        </p:cTn>
                                        <p:tgtEl>
                                          <p:spTgt spid="15"/>
                                        </p:tgtEl>
                                        <p:attrNameLst>
                                          <p:attrName>style.visibility</p:attrName>
                                        </p:attrNameLst>
                                      </p:cBhvr>
                                      <p:to>
                                        <p:strVal val="hidden"/>
                                      </p:to>
                                    </p:se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nodeType="clickEffect">
                                  <p:stCondLst>
                                    <p:cond delay="0"/>
                                  </p:stCondLst>
                                  <p:childTnLst>
                                    <p:set>
                                      <p:cBhvr>
                                        <p:cTn id="109" dur="1" fill="hold">
                                          <p:stCondLst>
                                            <p:cond delay="0"/>
                                          </p:stCondLst>
                                        </p:cTn>
                                        <p:tgtEl>
                                          <p:spTgt spid="6">
                                            <p:txEl>
                                              <p:pRg st="0" end="0"/>
                                            </p:txEl>
                                          </p:spTgt>
                                        </p:tgtEl>
                                        <p:attrNameLst>
                                          <p:attrName>style.visibility</p:attrName>
                                        </p:attrNameLst>
                                      </p:cBhvr>
                                      <p:to>
                                        <p:strVal val="visible"/>
                                      </p:to>
                                    </p:set>
                                    <p:animEffect transition="in" filter="fade">
                                      <p:cBhvr>
                                        <p:cTn id="110" dur="500"/>
                                        <p:tgtEl>
                                          <p:spTgt spid="6">
                                            <p:txEl>
                                              <p:pRg st="0" end="0"/>
                                            </p:txEl>
                                          </p:spTgt>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nodeType="clickEffect">
                                  <p:stCondLst>
                                    <p:cond delay="0"/>
                                  </p:stCondLst>
                                  <p:childTnLst>
                                    <p:set>
                                      <p:cBhvr>
                                        <p:cTn id="114" dur="1" fill="hold">
                                          <p:stCondLst>
                                            <p:cond delay="0"/>
                                          </p:stCondLst>
                                        </p:cTn>
                                        <p:tgtEl>
                                          <p:spTgt spid="6">
                                            <p:txEl>
                                              <p:pRg st="1" end="1"/>
                                            </p:txEl>
                                          </p:spTgt>
                                        </p:tgtEl>
                                        <p:attrNameLst>
                                          <p:attrName>style.visibility</p:attrName>
                                        </p:attrNameLst>
                                      </p:cBhvr>
                                      <p:to>
                                        <p:strVal val="visible"/>
                                      </p:to>
                                    </p:set>
                                    <p:animEffect transition="in" filter="fade">
                                      <p:cBhvr>
                                        <p:cTn id="115" dur="500"/>
                                        <p:tgtEl>
                                          <p:spTgt spid="6">
                                            <p:txEl>
                                              <p:pRg st="1" end="1"/>
                                            </p:txEl>
                                          </p:spTgt>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6">
                                            <p:txEl>
                                              <p:pRg st="2" end="2"/>
                                            </p:txEl>
                                          </p:spTgt>
                                        </p:tgtEl>
                                        <p:attrNameLst>
                                          <p:attrName>style.visibility</p:attrName>
                                        </p:attrNameLst>
                                      </p:cBhvr>
                                      <p:to>
                                        <p:strVal val="visible"/>
                                      </p:to>
                                    </p:set>
                                    <p:animEffect transition="in" filter="fade">
                                      <p:cBhvr>
                                        <p:cTn id="120"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p:bldP spid="20" grpId="0"/>
      <p:bldP spid="21" grpId="0"/>
      <p:bldP spid="22" grpId="0"/>
      <p:bldP spid="23" grpId="0"/>
      <p:bldP spid="24" grpId="0"/>
      <p:bldP spid="25" grpId="0"/>
      <p:bldP spid="26" grpId="0"/>
      <p:bldP spid="27" grpId="0"/>
      <p:bldP spid="28" grpId="0"/>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4</a:t>
            </a:fld>
            <a:endParaRPr lang="en-US" dirty="0"/>
          </a:p>
        </p:txBody>
      </p:sp>
      <p:sp>
        <p:nvSpPr>
          <p:cNvPr id="2" name="Rectangle 1">
            <a:extLst>
              <a:ext uri="{FF2B5EF4-FFF2-40B4-BE49-F238E27FC236}">
                <a16:creationId xmlns:a16="http://schemas.microsoft.com/office/drawing/2014/main" id="{28D00D33-AD28-49D8-97C1-9359715C582A}"/>
              </a:ext>
            </a:extLst>
          </p:cNvPr>
          <p:cNvSpPr/>
          <p:nvPr/>
        </p:nvSpPr>
        <p:spPr>
          <a:xfrm>
            <a:off x="688676" y="819150"/>
            <a:ext cx="3505200" cy="2652393"/>
          </a:xfrm>
          <a:prstGeom prst="rect">
            <a:avLst/>
          </a:prstGeom>
          <a:noFill/>
          <a:ln>
            <a:solidFill>
              <a:schemeClr val="tx2"/>
            </a:solidFill>
          </a:ln>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s.bind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s.listen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conn,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s.accept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'Connection address:'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conn.recv</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1024</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mes.decode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Title 4">
            <a:extLst>
              <a:ext uri="{FF2B5EF4-FFF2-40B4-BE49-F238E27FC236}">
                <a16:creationId xmlns:a16="http://schemas.microsoft.com/office/drawing/2014/main" id="{FEC5BEDD-1BCC-44FA-B664-63159EE7D339}"/>
              </a:ext>
            </a:extLst>
          </p:cNvPr>
          <p:cNvSpPr>
            <a:spLocks noGrp="1"/>
          </p:cNvSpPr>
          <p:nvPr>
            <p:ph type="title"/>
          </p:nvPr>
        </p:nvSpPr>
        <p:spPr>
          <a:xfrm>
            <a:off x="76200" y="57151"/>
            <a:ext cx="8991600" cy="609600"/>
          </a:xfrm>
        </p:spPr>
        <p:txBody>
          <a:bodyPr/>
          <a:lstStyle/>
          <a:p>
            <a:r>
              <a:rPr lang="en-US" dirty="0"/>
              <a:t>TCP With Python</a:t>
            </a:r>
          </a:p>
        </p:txBody>
      </p:sp>
      <p:sp>
        <p:nvSpPr>
          <p:cNvPr id="3" name="Rectangle 2">
            <a:extLst>
              <a:ext uri="{FF2B5EF4-FFF2-40B4-BE49-F238E27FC236}">
                <a16:creationId xmlns:a16="http://schemas.microsoft.com/office/drawing/2014/main" id="{B6F1F45B-6CDC-4C55-B5ED-D71C5ADAB946}"/>
              </a:ext>
            </a:extLst>
          </p:cNvPr>
          <p:cNvSpPr/>
          <p:nvPr/>
        </p:nvSpPr>
        <p:spPr>
          <a:xfrm>
            <a:off x="4953000" y="820228"/>
            <a:ext cx="3505200" cy="2651315"/>
          </a:xfrm>
          <a:prstGeom prst="rect">
            <a:avLst/>
          </a:prstGeom>
          <a:ln>
            <a:solidFill>
              <a:schemeClr val="tx2"/>
            </a:solidFill>
          </a:ln>
        </p:spPr>
        <p:txBody>
          <a:bodyPr wrap="square">
            <a:no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s.connect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"localhost"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message =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b"HelloWorld</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(message)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latin typeface="Calibri" panose="020F0502020204030204" pitchFamily="34" charset="0"/>
                <a:ea typeface="Calibri" panose="020F0502020204030204" pitchFamily="34" charset="0"/>
                <a:cs typeface="Times New Roman" panose="02020603050405020304" pitchFamily="18" charset="0"/>
              </a:rPr>
              <a:t>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39BEAD4C-4031-4727-BA74-724C2C7CA699}"/>
              </a:ext>
            </a:extLst>
          </p:cNvPr>
          <p:cNvSpPr/>
          <p:nvPr/>
        </p:nvSpPr>
        <p:spPr>
          <a:xfrm>
            <a:off x="2169543" y="3867150"/>
            <a:ext cx="4804914" cy="584775"/>
          </a:xfrm>
          <a:prstGeom prst="rect">
            <a:avLst/>
          </a:prstGeom>
          <a:solidFill>
            <a:schemeClr val="bg1">
              <a:lumMod val="95000"/>
            </a:schemeClr>
          </a:solidFill>
          <a:ln>
            <a:solidFill>
              <a:schemeClr val="tx2"/>
            </a:solidFill>
          </a:ln>
        </p:spPr>
        <p:txBody>
          <a:bodyPr wrap="square">
            <a:spAutoFit/>
          </a:bodyPr>
          <a:lstStyle/>
          <a:p>
            <a:r>
              <a:rPr lang="en-US" sz="1600" dirty="0">
                <a:solidFill>
                  <a:srgbClr val="000000"/>
                </a:solidFill>
                <a:latin typeface="Consolas" panose="020B0609020204030204" pitchFamily="49" charset="0"/>
              </a:rPr>
              <a:t>Connection address: ('127.0.0.1', 56367)</a:t>
            </a:r>
          </a:p>
          <a:p>
            <a:r>
              <a:rPr lang="en-US" sz="1600" dirty="0">
                <a:solidFill>
                  <a:srgbClr val="000000"/>
                </a:solidFill>
                <a:latin typeface="Consolas" panose="020B0609020204030204" pitchFamily="49" charset="0"/>
              </a:rPr>
              <a:t>:HelloWorld:</a:t>
            </a:r>
          </a:p>
        </p:txBody>
      </p:sp>
    </p:spTree>
    <p:extLst>
      <p:ext uri="{BB962C8B-B14F-4D97-AF65-F5344CB8AC3E}">
        <p14:creationId xmlns:p14="http://schemas.microsoft.com/office/powerpoint/2010/main" val="3019876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fade">
                                      <p:cBhvr>
                                        <p:cTn id="15" dur="500"/>
                                        <p:tgtEl>
                                          <p:spTgt spid="2">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
                                            <p:txEl>
                                              <p:pRg st="3" end="3"/>
                                            </p:txEl>
                                          </p:spTgt>
                                        </p:tgtEl>
                                        <p:attrNameLst>
                                          <p:attrName>style.visibility</p:attrName>
                                        </p:attrNameLst>
                                      </p:cBhvr>
                                      <p:to>
                                        <p:strVal val="visible"/>
                                      </p:to>
                                    </p:set>
                                    <p:animEffect transition="in" filter="fade">
                                      <p:cBhvr>
                                        <p:cTn id="18" dur="500"/>
                                        <p:tgtEl>
                                          <p:spTgt spid="2">
                                            <p:txEl>
                                              <p:pRg st="3" end="3"/>
                                            </p:txEl>
                                          </p:spTgt>
                                        </p:tgtEl>
                                      </p:cBhvr>
                                    </p:animEffect>
                                  </p:childTnLst>
                                </p:cTn>
                              </p:par>
                            </p:childTnLst>
                          </p:cTn>
                        </p:par>
                        <p:par>
                          <p:cTn id="19" fill="hold">
                            <p:stCondLst>
                              <p:cond delay="500"/>
                            </p:stCondLst>
                            <p:childTnLst>
                              <p:par>
                                <p:cTn id="20" presetID="10" presetClass="entr" presetSubtype="0" fill="hold" nodeType="after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500"/>
                                        <p:tgtEl>
                                          <p:spTgt spid="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
                                            <p:txEl>
                                              <p:pRg st="5" end="5"/>
                                            </p:txEl>
                                          </p:spTgt>
                                        </p:tgtEl>
                                        <p:attrNameLst>
                                          <p:attrName>style.visibility</p:attrName>
                                        </p:attrNameLst>
                                      </p:cBhvr>
                                      <p:to>
                                        <p:strVal val="visible"/>
                                      </p:to>
                                    </p:set>
                                    <p:animEffect transition="in" filter="fade">
                                      <p:cBhvr>
                                        <p:cTn id="30" dur="500"/>
                                        <p:tgtEl>
                                          <p:spTgt spid="2">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
                                            <p:txEl>
                                              <p:pRg st="6" end="6"/>
                                            </p:txEl>
                                          </p:spTgt>
                                        </p:tgtEl>
                                        <p:attrNameLst>
                                          <p:attrName>style.visibility</p:attrName>
                                        </p:attrNameLst>
                                      </p:cBhvr>
                                      <p:to>
                                        <p:strVal val="visible"/>
                                      </p:to>
                                    </p:set>
                                    <p:animEffect transition="in" filter="fade">
                                      <p:cBhvr>
                                        <p:cTn id="35" dur="500"/>
                                        <p:tgtEl>
                                          <p:spTgt spid="2">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
                                            <p:txEl>
                                              <p:pRg st="8" end="8"/>
                                            </p:txEl>
                                          </p:spTgt>
                                        </p:tgtEl>
                                        <p:attrNameLst>
                                          <p:attrName>style.visibility</p:attrName>
                                        </p:attrNameLst>
                                      </p:cBhvr>
                                      <p:to>
                                        <p:strVal val="visible"/>
                                      </p:to>
                                    </p:set>
                                    <p:animEffect transition="in" filter="fade">
                                      <p:cBhvr>
                                        <p:cTn id="40" dur="500"/>
                                        <p:tgtEl>
                                          <p:spTgt spid="2">
                                            <p:txEl>
                                              <p:pRg st="8" end="8"/>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animEffect transition="in" filter="fade">
                                      <p:cBhvr>
                                        <p:cTn id="45" dur="500"/>
                                        <p:tgtEl>
                                          <p:spTgt spid="3">
                                            <p:txEl>
                                              <p:pRg st="5" end="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
                                            <p:txEl>
                                              <p:pRg st="9" end="9"/>
                                            </p:txEl>
                                          </p:spTgt>
                                        </p:tgtEl>
                                        <p:attrNameLst>
                                          <p:attrName>style.visibility</p:attrName>
                                        </p:attrNameLst>
                                      </p:cBhvr>
                                      <p:to>
                                        <p:strVal val="visible"/>
                                      </p:to>
                                    </p:set>
                                    <p:animEffect transition="in" filter="fade">
                                      <p:cBhvr>
                                        <p:cTn id="50" dur="500"/>
                                        <p:tgtEl>
                                          <p:spTgt spid="2">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Effect transition="in" filter="fade">
                                      <p:cBhvr>
                                        <p:cTn id="55" dur="500"/>
                                        <p:tgtEl>
                                          <p:spTgt spid="3">
                                            <p:txEl>
                                              <p:pRg st="7" end="7"/>
                                            </p:txEl>
                                          </p:spTgt>
                                        </p:tgtEl>
                                      </p:cBhvr>
                                    </p:animEffect>
                                  </p:childTnLst>
                                </p:cTn>
                              </p:par>
                            </p:childTnLst>
                          </p:cTn>
                        </p:par>
                        <p:par>
                          <p:cTn id="56" fill="hold">
                            <p:stCondLst>
                              <p:cond delay="500"/>
                            </p:stCondLst>
                            <p:childTnLst>
                              <p:par>
                                <p:cTn id="57" presetID="10" presetClass="entr" presetSubtype="0" fill="hold" nodeType="afterEffect">
                                  <p:stCondLst>
                                    <p:cond delay="0"/>
                                  </p:stCondLst>
                                  <p:childTnLst>
                                    <p:set>
                                      <p:cBhvr>
                                        <p:cTn id="58" dur="1" fill="hold">
                                          <p:stCondLst>
                                            <p:cond delay="0"/>
                                          </p:stCondLst>
                                        </p:cTn>
                                        <p:tgtEl>
                                          <p:spTgt spid="3">
                                            <p:txEl>
                                              <p:pRg st="9" end="9"/>
                                            </p:txEl>
                                          </p:spTgt>
                                        </p:tgtEl>
                                        <p:attrNameLst>
                                          <p:attrName>style.visibility</p:attrName>
                                        </p:attrNameLst>
                                      </p:cBhvr>
                                      <p:to>
                                        <p:strVal val="visible"/>
                                      </p:to>
                                    </p:set>
                                    <p:animEffect transition="in" filter="fade">
                                      <p:cBhvr>
                                        <p:cTn id="59" dur="500"/>
                                        <p:tgtEl>
                                          <p:spTgt spid="3">
                                            <p:txEl>
                                              <p:pRg st="9" end="9"/>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2">
                                            <p:txEl>
                                              <p:pRg st="11" end="11"/>
                                            </p:txEl>
                                          </p:spTgt>
                                        </p:tgtEl>
                                        <p:attrNameLst>
                                          <p:attrName>style.visibility</p:attrName>
                                        </p:attrNameLst>
                                      </p:cBhvr>
                                      <p:to>
                                        <p:strVal val="visible"/>
                                      </p:to>
                                    </p:set>
                                    <p:animEffect transition="in" filter="fade">
                                      <p:cBhvr>
                                        <p:cTn id="64" dur="500"/>
                                        <p:tgtEl>
                                          <p:spTgt spid="2">
                                            <p:txEl>
                                              <p:pRg st="11" end="11"/>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2">
                                            <p:txEl>
                                              <p:pRg st="12" end="12"/>
                                            </p:txEl>
                                          </p:spTgt>
                                        </p:tgtEl>
                                        <p:attrNameLst>
                                          <p:attrName>style.visibility</p:attrName>
                                        </p:attrNameLst>
                                      </p:cBhvr>
                                      <p:to>
                                        <p:strVal val="visible"/>
                                      </p:to>
                                    </p:set>
                                    <p:animEffect transition="in" filter="fade">
                                      <p:cBhvr>
                                        <p:cTn id="69" dur="500"/>
                                        <p:tgtEl>
                                          <p:spTgt spid="2">
                                            <p:txEl>
                                              <p:pRg st="12" end="12"/>
                                            </p:txEl>
                                          </p:spTgt>
                                        </p:tgtEl>
                                      </p:cBhvr>
                                    </p:animEffect>
                                  </p:childTnLst>
                                </p:cTn>
                              </p:par>
                            </p:childTnLst>
                          </p:cTn>
                        </p:par>
                        <p:par>
                          <p:cTn id="70" fill="hold">
                            <p:stCondLst>
                              <p:cond delay="500"/>
                            </p:stCondLst>
                            <p:childTnLst>
                              <p:par>
                                <p:cTn id="71" presetID="10" presetClass="entr" presetSubtype="0" fill="hold" grpId="0" nodeType="afterEffect">
                                  <p:stCondLst>
                                    <p:cond delay="0"/>
                                  </p:stCondLst>
                                  <p:childTnLst>
                                    <p:set>
                                      <p:cBhvr>
                                        <p:cTn id="72" dur="1" fill="hold">
                                          <p:stCondLst>
                                            <p:cond delay="0"/>
                                          </p:stCondLst>
                                        </p:cTn>
                                        <p:tgtEl>
                                          <p:spTgt spid="6"/>
                                        </p:tgtEl>
                                        <p:attrNameLst>
                                          <p:attrName>style.visibility</p:attrName>
                                        </p:attrNameLst>
                                      </p:cBhvr>
                                      <p:to>
                                        <p:strVal val="visible"/>
                                      </p:to>
                                    </p:set>
                                    <p:animEffect transition="in" filter="fade">
                                      <p:cBhvr>
                                        <p:cTn id="7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5</a:t>
            </a:fld>
            <a:endParaRPr lang="en-US" dirty="0"/>
          </a:p>
        </p:txBody>
      </p:sp>
      <p:sp>
        <p:nvSpPr>
          <p:cNvPr id="2" name="Rectangle 1">
            <a:extLst>
              <a:ext uri="{FF2B5EF4-FFF2-40B4-BE49-F238E27FC236}">
                <a16:creationId xmlns:a16="http://schemas.microsoft.com/office/drawing/2014/main" id="{28D00D33-AD28-49D8-97C1-9359715C582A}"/>
              </a:ext>
            </a:extLst>
          </p:cNvPr>
          <p:cNvSpPr/>
          <p:nvPr/>
        </p:nvSpPr>
        <p:spPr>
          <a:xfrm>
            <a:off x="539150" y="828127"/>
            <a:ext cx="3505200" cy="2652393"/>
          </a:xfrm>
          <a:prstGeom prst="rect">
            <a:avLst/>
          </a:prstGeom>
          <a:noFill/>
          <a:ln>
            <a:solidFill>
              <a:schemeClr val="tx2"/>
            </a:solidFill>
          </a:ln>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s.bind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s.listen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conn,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s.accept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'Connection address:'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conn.recv</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1024</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mes.decode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Title 4">
            <a:extLst>
              <a:ext uri="{FF2B5EF4-FFF2-40B4-BE49-F238E27FC236}">
                <a16:creationId xmlns:a16="http://schemas.microsoft.com/office/drawing/2014/main" id="{FEC5BEDD-1BCC-44FA-B664-63159EE7D339}"/>
              </a:ext>
            </a:extLst>
          </p:cNvPr>
          <p:cNvSpPr>
            <a:spLocks noGrp="1"/>
          </p:cNvSpPr>
          <p:nvPr>
            <p:ph type="title"/>
          </p:nvPr>
        </p:nvSpPr>
        <p:spPr>
          <a:xfrm>
            <a:off x="76200" y="57151"/>
            <a:ext cx="8991600" cy="609600"/>
          </a:xfrm>
        </p:spPr>
        <p:txBody>
          <a:bodyPr/>
          <a:lstStyle/>
          <a:p>
            <a:r>
              <a:rPr lang="en-US" dirty="0"/>
              <a:t>TCP With Python</a:t>
            </a:r>
          </a:p>
        </p:txBody>
      </p:sp>
      <p:sp>
        <p:nvSpPr>
          <p:cNvPr id="6" name="Rectangle 5">
            <a:extLst>
              <a:ext uri="{FF2B5EF4-FFF2-40B4-BE49-F238E27FC236}">
                <a16:creationId xmlns:a16="http://schemas.microsoft.com/office/drawing/2014/main" id="{39BEAD4C-4031-4727-BA74-724C2C7CA699}"/>
              </a:ext>
            </a:extLst>
          </p:cNvPr>
          <p:cNvSpPr/>
          <p:nvPr/>
        </p:nvSpPr>
        <p:spPr>
          <a:xfrm>
            <a:off x="2169543" y="3867150"/>
            <a:ext cx="4804914" cy="830997"/>
          </a:xfrm>
          <a:prstGeom prst="rect">
            <a:avLst/>
          </a:prstGeom>
          <a:solidFill>
            <a:schemeClr val="bg1">
              <a:lumMod val="95000"/>
            </a:schemeClr>
          </a:solidFill>
          <a:ln>
            <a:solidFill>
              <a:schemeClr val="tx2"/>
            </a:solidFill>
          </a:ln>
        </p:spPr>
        <p:txBody>
          <a:bodyPr wrap="square">
            <a:spAutoFit/>
          </a:bodyPr>
          <a:lstStyle/>
          <a:p>
            <a:r>
              <a:rPr lang="en-US" sz="1600" dirty="0">
                <a:solidFill>
                  <a:srgbClr val="000000"/>
                </a:solidFill>
                <a:latin typeface="Consolas" panose="020B0609020204030204" pitchFamily="49" charset="0"/>
              </a:rPr>
              <a:t>Connection address: ('127.0.0.1', 56367)</a:t>
            </a:r>
          </a:p>
          <a:p>
            <a:r>
              <a:rPr lang="en-US" sz="1600" dirty="0">
                <a:solidFill>
                  <a:srgbClr val="000000"/>
                </a:solidFill>
                <a:latin typeface="Consolas" panose="020B0609020204030204" pitchFamily="49" charset="0"/>
              </a:rPr>
              <a:t>:HelloWorld:</a:t>
            </a:r>
          </a:p>
          <a:p>
            <a:r>
              <a:rPr lang="en-US" sz="1600" dirty="0">
                <a:solidFill>
                  <a:srgbClr val="000000"/>
                </a:solidFill>
                <a:latin typeface="Consolas" panose="020B0609020204030204" pitchFamily="49" charset="0"/>
              </a:rPr>
              <a:t>:Hello:</a:t>
            </a:r>
          </a:p>
        </p:txBody>
      </p:sp>
      <p:sp>
        <p:nvSpPr>
          <p:cNvPr id="7" name="Rectangle 6">
            <a:extLst>
              <a:ext uri="{FF2B5EF4-FFF2-40B4-BE49-F238E27FC236}">
                <a16:creationId xmlns:a16="http://schemas.microsoft.com/office/drawing/2014/main" id="{19E1E9A3-5ACE-42C4-8F83-A85C245588E3}"/>
              </a:ext>
            </a:extLst>
          </p:cNvPr>
          <p:cNvSpPr/>
          <p:nvPr/>
        </p:nvSpPr>
        <p:spPr>
          <a:xfrm>
            <a:off x="5099652" y="828127"/>
            <a:ext cx="3505200" cy="2661370"/>
          </a:xfrm>
          <a:prstGeom prst="rect">
            <a:avLst/>
          </a:prstGeom>
          <a:ln>
            <a:solidFill>
              <a:schemeClr val="tx2"/>
            </a:solidFill>
          </a:ln>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time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s.connect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"localhost"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b"Hello</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5</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Wait 5 seconds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b"World</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latin typeface="Calibri" panose="020F0502020204030204" pitchFamily="34" charset="0"/>
                <a:ea typeface="Calibri" panose="020F0502020204030204" pitchFamily="34" charset="0"/>
                <a:cs typeface="Times New Roman" panose="02020603050405020304" pitchFamily="18" charset="0"/>
              </a:rPr>
              <a:t>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23836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8" end="8"/>
                                            </p:txEl>
                                          </p:spTgt>
                                        </p:tgtEl>
                                        <p:attrNameLst>
                                          <p:attrName>style.visibility</p:attrName>
                                        </p:attrNameLst>
                                      </p:cBhvr>
                                      <p:to>
                                        <p:strVal val="visible"/>
                                      </p:to>
                                    </p:set>
                                    <p:animEffect transition="in" filter="fade">
                                      <p:cBhvr>
                                        <p:cTn id="7" dur="500"/>
                                        <p:tgtEl>
                                          <p:spTgt spid="2">
                                            <p:txEl>
                                              <p:pRg st="8" end="8"/>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9" end="9"/>
                                            </p:txEl>
                                          </p:spTgt>
                                        </p:tgtEl>
                                        <p:attrNameLst>
                                          <p:attrName>style.visibility</p:attrName>
                                        </p:attrNameLst>
                                      </p:cBhvr>
                                      <p:to>
                                        <p:strVal val="visible"/>
                                      </p:to>
                                    </p:set>
                                    <p:animEffect transition="in" filter="fade">
                                      <p:cBhvr>
                                        <p:cTn id="10" dur="500"/>
                                        <p:tgtEl>
                                          <p:spTgt spid="2">
                                            <p:txEl>
                                              <p:pRg st="9" end="9"/>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7">
                                            <p:txEl>
                                              <p:pRg st="6" end="6"/>
                                            </p:txEl>
                                          </p:spTgt>
                                        </p:tgtEl>
                                        <p:attrNameLst>
                                          <p:attrName>style.visibility</p:attrName>
                                        </p:attrNameLst>
                                      </p:cBhvr>
                                      <p:to>
                                        <p:strVal val="visible"/>
                                      </p:to>
                                    </p:set>
                                    <p:animEffect transition="in" filter="fade">
                                      <p:cBhvr>
                                        <p:cTn id="14" dur="500"/>
                                        <p:tgtEl>
                                          <p:spTgt spid="7">
                                            <p:txEl>
                                              <p:pRg st="6" end="6"/>
                                            </p:txEl>
                                          </p:spTgt>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6">
                                            <p:txEl>
                                              <p:pRg st="0" end="0"/>
                                            </p:txEl>
                                          </p:spTgt>
                                        </p:tgtEl>
                                        <p:attrNameLst>
                                          <p:attrName>style.visibility</p:attrName>
                                        </p:attrNameLst>
                                      </p:cBhvr>
                                      <p:to>
                                        <p:strVal val="visible"/>
                                      </p:to>
                                    </p:set>
                                    <p:animEffect transition="in" filter="fade">
                                      <p:cBhvr>
                                        <p:cTn id="18" dur="500"/>
                                        <p:tgtEl>
                                          <p:spTgt spid="6">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animEffect transition="in" filter="fade">
                                      <p:cBhvr>
                                        <p:cTn id="23" dur="500"/>
                                        <p:tgtEl>
                                          <p:spTgt spid="7">
                                            <p:txEl>
                                              <p:pRg st="8" end="8"/>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7">
                                            <p:txEl>
                                              <p:pRg st="12" end="12"/>
                                            </p:txEl>
                                          </p:spTgt>
                                        </p:tgtEl>
                                        <p:attrNameLst>
                                          <p:attrName>style.visibility</p:attrName>
                                        </p:attrNameLst>
                                      </p:cBhvr>
                                      <p:to>
                                        <p:strVal val="visible"/>
                                      </p:to>
                                    </p:set>
                                    <p:animEffect transition="in" filter="fade">
                                      <p:cBhvr>
                                        <p:cTn id="28" dur="500"/>
                                        <p:tgtEl>
                                          <p:spTgt spid="7">
                                            <p:txEl>
                                              <p:pRg st="12" end="1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
                                            <p:txEl>
                                              <p:pRg st="11" end="11"/>
                                            </p:txEl>
                                          </p:spTgt>
                                        </p:tgtEl>
                                        <p:attrNameLst>
                                          <p:attrName>style.visibility</p:attrName>
                                        </p:attrNameLst>
                                      </p:cBhvr>
                                      <p:to>
                                        <p:strVal val="visible"/>
                                      </p:to>
                                    </p:set>
                                    <p:animEffect transition="in" filter="fade">
                                      <p:cBhvr>
                                        <p:cTn id="33" dur="500"/>
                                        <p:tgtEl>
                                          <p:spTgt spid="2">
                                            <p:txEl>
                                              <p:pRg st="11" end="11"/>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2">
                                            <p:txEl>
                                              <p:pRg st="12" end="12"/>
                                            </p:txEl>
                                          </p:spTgt>
                                        </p:tgtEl>
                                        <p:attrNameLst>
                                          <p:attrName>style.visibility</p:attrName>
                                        </p:attrNameLst>
                                      </p:cBhvr>
                                      <p:to>
                                        <p:strVal val="visible"/>
                                      </p:to>
                                    </p:set>
                                    <p:animEffect transition="in" filter="fade">
                                      <p:cBhvr>
                                        <p:cTn id="36" dur="500"/>
                                        <p:tgtEl>
                                          <p:spTgt spid="2">
                                            <p:txEl>
                                              <p:pRg st="12" end="1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
                                            <p:txEl>
                                              <p:pRg st="1" end="1"/>
                                            </p:txEl>
                                          </p:spTgt>
                                        </p:tgtEl>
                                        <p:attrNameLst>
                                          <p:attrName>style.visibility</p:attrName>
                                        </p:attrNameLst>
                                      </p:cBhvr>
                                      <p:to>
                                        <p:strVal val="visible"/>
                                      </p:to>
                                    </p:set>
                                    <p:animEffect transition="in" filter="fade">
                                      <p:cBhvr>
                                        <p:cTn id="41" dur="500"/>
                                        <p:tgtEl>
                                          <p:spTgt spid="6">
                                            <p:txEl>
                                              <p:pRg st="1" end="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xEl>
                                              <p:pRg st="10" end="10"/>
                                            </p:txEl>
                                          </p:spTgt>
                                        </p:tgtEl>
                                        <p:attrNameLst>
                                          <p:attrName>style.visibility</p:attrName>
                                        </p:attrNameLst>
                                      </p:cBhvr>
                                      <p:to>
                                        <p:strVal val="visible"/>
                                      </p:to>
                                    </p:set>
                                    <p:animEffect transition="in" filter="fade">
                                      <p:cBhvr>
                                        <p:cTn id="46" dur="500"/>
                                        <p:tgtEl>
                                          <p:spTgt spid="7">
                                            <p:txEl>
                                              <p:pRg st="10" end="10"/>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7">
                                            <p:txEl>
                                              <p:pRg st="1" end="1"/>
                                            </p:txEl>
                                          </p:spTgt>
                                        </p:tgtEl>
                                        <p:attrNameLst>
                                          <p:attrName>style.visibility</p:attrName>
                                        </p:attrNameLst>
                                      </p:cBhvr>
                                      <p:to>
                                        <p:strVal val="visible"/>
                                      </p:to>
                                    </p:set>
                                    <p:animEffect transition="in" filter="fade">
                                      <p:cBhvr>
                                        <p:cTn id="49" dur="500"/>
                                        <p:tgtEl>
                                          <p:spTgt spid="7">
                                            <p:txEl>
                                              <p:pRg st="1" end="1"/>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6">
                                            <p:txEl>
                                              <p:pRg st="2" end="2"/>
                                            </p:txEl>
                                          </p:spTgt>
                                        </p:tgtEl>
                                        <p:attrNameLst>
                                          <p:attrName>style.visibility</p:attrName>
                                        </p:attrNameLst>
                                      </p:cBhvr>
                                      <p:to>
                                        <p:strVal val="visible"/>
                                      </p:to>
                                    </p:set>
                                    <p:animEffect transition="in" filter="fade">
                                      <p:cBhvr>
                                        <p:cTn id="54"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6</a:t>
            </a:fld>
            <a:endParaRPr lang="en-US" dirty="0"/>
          </a:p>
        </p:txBody>
      </p:sp>
      <p:sp>
        <p:nvSpPr>
          <p:cNvPr id="2" name="Rectangle 1">
            <a:extLst>
              <a:ext uri="{FF2B5EF4-FFF2-40B4-BE49-F238E27FC236}">
                <a16:creationId xmlns:a16="http://schemas.microsoft.com/office/drawing/2014/main" id="{28D00D33-AD28-49D8-97C1-9359715C582A}"/>
              </a:ext>
            </a:extLst>
          </p:cNvPr>
          <p:cNvSpPr/>
          <p:nvPr/>
        </p:nvSpPr>
        <p:spPr>
          <a:xfrm>
            <a:off x="539150" y="828127"/>
            <a:ext cx="3505200" cy="2763962"/>
          </a:xfrm>
          <a:prstGeom prst="rect">
            <a:avLst/>
          </a:prstGeom>
          <a:noFill/>
          <a:ln>
            <a:solidFill>
              <a:schemeClr val="tx2"/>
            </a:solidFill>
          </a:ln>
        </p:spPr>
        <p:txBody>
          <a:bodyPr wrap="square">
            <a:no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s.bind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s.listen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conn,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s.accept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'Connection address:'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addr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conn.recv</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1024</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mes.decode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Title 4">
            <a:extLst>
              <a:ext uri="{FF2B5EF4-FFF2-40B4-BE49-F238E27FC236}">
                <a16:creationId xmlns:a16="http://schemas.microsoft.com/office/drawing/2014/main" id="{FEC5BEDD-1BCC-44FA-B664-63159EE7D339}"/>
              </a:ext>
            </a:extLst>
          </p:cNvPr>
          <p:cNvSpPr>
            <a:spLocks noGrp="1"/>
          </p:cNvSpPr>
          <p:nvPr>
            <p:ph type="title"/>
          </p:nvPr>
        </p:nvSpPr>
        <p:spPr>
          <a:xfrm>
            <a:off x="76200" y="57151"/>
            <a:ext cx="8991600" cy="609600"/>
          </a:xfrm>
        </p:spPr>
        <p:txBody>
          <a:bodyPr/>
          <a:lstStyle/>
          <a:p>
            <a:r>
              <a:rPr lang="en-US" dirty="0"/>
              <a:t>TCP With Python</a:t>
            </a:r>
          </a:p>
        </p:txBody>
      </p:sp>
      <p:sp>
        <p:nvSpPr>
          <p:cNvPr id="6" name="Rectangle 5">
            <a:extLst>
              <a:ext uri="{FF2B5EF4-FFF2-40B4-BE49-F238E27FC236}">
                <a16:creationId xmlns:a16="http://schemas.microsoft.com/office/drawing/2014/main" id="{39BEAD4C-4031-4727-BA74-724C2C7CA699}"/>
              </a:ext>
            </a:extLst>
          </p:cNvPr>
          <p:cNvSpPr/>
          <p:nvPr/>
        </p:nvSpPr>
        <p:spPr>
          <a:xfrm>
            <a:off x="2169543" y="3867150"/>
            <a:ext cx="4804914" cy="584775"/>
          </a:xfrm>
          <a:prstGeom prst="rect">
            <a:avLst/>
          </a:prstGeom>
          <a:solidFill>
            <a:schemeClr val="bg1">
              <a:lumMod val="95000"/>
            </a:schemeClr>
          </a:solidFill>
          <a:ln>
            <a:solidFill>
              <a:schemeClr val="tx2"/>
            </a:solidFill>
          </a:ln>
        </p:spPr>
        <p:txBody>
          <a:bodyPr wrap="square">
            <a:spAutoFit/>
          </a:bodyPr>
          <a:lstStyle/>
          <a:p>
            <a:r>
              <a:rPr lang="en-US" sz="1600" dirty="0">
                <a:solidFill>
                  <a:srgbClr val="000000"/>
                </a:solidFill>
                <a:latin typeface="Consolas" panose="020B0609020204030204" pitchFamily="49" charset="0"/>
              </a:rPr>
              <a:t>Connection address: ('127.0.0.1', 56367)</a:t>
            </a:r>
          </a:p>
          <a:p>
            <a:r>
              <a:rPr lang="en-US" sz="1600" dirty="0">
                <a:solidFill>
                  <a:srgbClr val="000000"/>
                </a:solidFill>
                <a:latin typeface="Consolas" panose="020B0609020204030204" pitchFamily="49" charset="0"/>
              </a:rPr>
              <a:t>::</a:t>
            </a:r>
          </a:p>
        </p:txBody>
      </p:sp>
      <p:sp>
        <p:nvSpPr>
          <p:cNvPr id="7" name="Rectangle 6">
            <a:extLst>
              <a:ext uri="{FF2B5EF4-FFF2-40B4-BE49-F238E27FC236}">
                <a16:creationId xmlns:a16="http://schemas.microsoft.com/office/drawing/2014/main" id="{19E1E9A3-5ACE-42C4-8F83-A85C245588E3}"/>
              </a:ext>
            </a:extLst>
          </p:cNvPr>
          <p:cNvSpPr/>
          <p:nvPr/>
        </p:nvSpPr>
        <p:spPr>
          <a:xfrm>
            <a:off x="5099652" y="828127"/>
            <a:ext cx="3505200" cy="2763962"/>
          </a:xfrm>
          <a:prstGeom prst="rect">
            <a:avLst/>
          </a:prstGeom>
          <a:ln>
            <a:solidFill>
              <a:schemeClr val="tx2"/>
            </a:solidFill>
          </a:ln>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socket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time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socket.AF_INET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socket.SOCK_STREAM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s.connect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"localhost"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8888</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time.sleep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5</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Wait 5 seconds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message =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b"HelloWorld</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latin typeface="Calibri" panose="020F0502020204030204" pitchFamily="34" charset="0"/>
                <a:ea typeface="Calibri" panose="020F0502020204030204" pitchFamily="34" charset="0"/>
                <a:cs typeface="Times New Roman" panose="02020603050405020304" pitchFamily="18" charset="0"/>
              </a:rPr>
              <a:t> </a:t>
            </a: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C0C0C0"/>
                </a:solidFill>
                <a:latin typeface="Consolas" panose="020B0609020204030204" pitchFamily="49" charset="0"/>
                <a:ea typeface="Calibri" panose="020F0502020204030204" pitchFamily="34" charset="0"/>
                <a:cs typeface="Consolas" panose="020B0609020204030204" pitchFamily="49" charset="0"/>
              </a:rPr>
              <a:t>s.send</a:t>
            </a: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(message)</a:t>
            </a:r>
          </a:p>
          <a:p>
            <a:pPr>
              <a:lnSpc>
                <a:spcPct val="107000"/>
              </a:lnSpc>
              <a:spcAft>
                <a:spcPts val="800"/>
              </a:spcAft>
            </a:pPr>
            <a:endParaRPr lang="en-US" sz="1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23256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8" end="8"/>
                                            </p:txEl>
                                          </p:spTgt>
                                        </p:tgtEl>
                                        <p:attrNameLst>
                                          <p:attrName>style.visibility</p:attrName>
                                        </p:attrNameLst>
                                      </p:cBhvr>
                                      <p:to>
                                        <p:strVal val="visible"/>
                                      </p:to>
                                    </p:set>
                                    <p:animEffect transition="in" filter="fade">
                                      <p:cBhvr>
                                        <p:cTn id="7" dur="500"/>
                                        <p:tgtEl>
                                          <p:spTgt spid="2">
                                            <p:txEl>
                                              <p:pRg st="8" end="8"/>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9" end="9"/>
                                            </p:txEl>
                                          </p:spTgt>
                                        </p:tgtEl>
                                        <p:attrNameLst>
                                          <p:attrName>style.visibility</p:attrName>
                                        </p:attrNameLst>
                                      </p:cBhvr>
                                      <p:to>
                                        <p:strVal val="visible"/>
                                      </p:to>
                                    </p:set>
                                    <p:animEffect transition="in" filter="fade">
                                      <p:cBhvr>
                                        <p:cTn id="10" dur="500"/>
                                        <p:tgtEl>
                                          <p:spTgt spid="2">
                                            <p:txEl>
                                              <p:pRg st="9" end="9"/>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7">
                                            <p:txEl>
                                              <p:pRg st="6" end="6"/>
                                            </p:txEl>
                                          </p:spTgt>
                                        </p:tgtEl>
                                        <p:attrNameLst>
                                          <p:attrName>style.visibility</p:attrName>
                                        </p:attrNameLst>
                                      </p:cBhvr>
                                      <p:to>
                                        <p:strVal val="visible"/>
                                      </p:to>
                                    </p:set>
                                    <p:animEffect transition="in" filter="fade">
                                      <p:cBhvr>
                                        <p:cTn id="14" dur="500"/>
                                        <p:tgtEl>
                                          <p:spTgt spid="7">
                                            <p:txEl>
                                              <p:pRg st="6" end="6"/>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
                                            <p:txEl>
                                              <p:pRg st="11" end="11"/>
                                            </p:txEl>
                                          </p:spTgt>
                                        </p:tgtEl>
                                        <p:attrNameLst>
                                          <p:attrName>style.visibility</p:attrName>
                                        </p:attrNameLst>
                                      </p:cBhvr>
                                      <p:to>
                                        <p:strVal val="visible"/>
                                      </p:to>
                                    </p:set>
                                    <p:animEffect transition="in" filter="fade">
                                      <p:cBhvr>
                                        <p:cTn id="19" dur="500"/>
                                        <p:tgtEl>
                                          <p:spTgt spid="2">
                                            <p:txEl>
                                              <p:pRg st="11" end="11"/>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
                                            <p:txEl>
                                              <p:pRg st="12" end="12"/>
                                            </p:txEl>
                                          </p:spTgt>
                                        </p:tgtEl>
                                        <p:attrNameLst>
                                          <p:attrName>style.visibility</p:attrName>
                                        </p:attrNameLst>
                                      </p:cBhvr>
                                      <p:to>
                                        <p:strVal val="visible"/>
                                      </p:to>
                                    </p:set>
                                    <p:animEffect transition="in" filter="fade">
                                      <p:cBhvr>
                                        <p:cTn id="22" dur="500"/>
                                        <p:tgtEl>
                                          <p:spTgt spid="2">
                                            <p:txEl>
                                              <p:pRg st="12" end="1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animEffect transition="in" filter="fade">
                                      <p:cBhvr>
                                        <p:cTn id="27" dur="500"/>
                                        <p:tgtEl>
                                          <p:spTgt spid="7">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xEl>
                                              <p:pRg st="10" end="10"/>
                                            </p:txEl>
                                          </p:spTgt>
                                        </p:tgtEl>
                                        <p:attrNameLst>
                                          <p:attrName>style.visibility</p:attrName>
                                        </p:attrNameLst>
                                      </p:cBhvr>
                                      <p:to>
                                        <p:strVal val="visible"/>
                                      </p:to>
                                    </p:set>
                                    <p:animEffect transition="in" filter="fade">
                                      <p:cBhvr>
                                        <p:cTn id="32" dur="500"/>
                                        <p:tgtEl>
                                          <p:spTgt spid="7">
                                            <p:txEl>
                                              <p:pRg st="10" end="10"/>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7">
                                            <p:txEl>
                                              <p:pRg st="11" end="11"/>
                                            </p:txEl>
                                          </p:spTgt>
                                        </p:tgtEl>
                                        <p:attrNameLst>
                                          <p:attrName>style.visibility</p:attrName>
                                        </p:attrNameLst>
                                      </p:cBhvr>
                                      <p:to>
                                        <p:strVal val="visible"/>
                                      </p:to>
                                    </p:set>
                                    <p:animEffect transition="in" filter="fade">
                                      <p:cBhvr>
                                        <p:cTn id="35" dur="500"/>
                                        <p:tgtEl>
                                          <p:spTgt spid="7">
                                            <p:txEl>
                                              <p:pRg st="11" end="1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7</a:t>
            </a:fld>
            <a:endParaRPr lang="en-US" dirty="0"/>
          </a:p>
        </p:txBody>
      </p:sp>
      <p:sp>
        <p:nvSpPr>
          <p:cNvPr id="3" name="Title 4">
            <a:extLst>
              <a:ext uri="{FF2B5EF4-FFF2-40B4-BE49-F238E27FC236}">
                <a16:creationId xmlns:a16="http://schemas.microsoft.com/office/drawing/2014/main" id="{6AE590E3-A43A-4C28-A488-A8DABF05CBB0}"/>
              </a:ext>
            </a:extLst>
          </p:cNvPr>
          <p:cNvSpPr>
            <a:spLocks noGrp="1"/>
          </p:cNvSpPr>
          <p:nvPr>
            <p:ph type="title"/>
          </p:nvPr>
        </p:nvSpPr>
        <p:spPr>
          <a:xfrm>
            <a:off x="76200" y="57151"/>
            <a:ext cx="8991600" cy="609600"/>
          </a:xfrm>
        </p:spPr>
        <p:txBody>
          <a:bodyPr/>
          <a:lstStyle/>
          <a:p>
            <a:r>
              <a:rPr lang="en-US" dirty="0" err="1"/>
              <a:t>recv</a:t>
            </a:r>
            <a:r>
              <a:rPr lang="en-US" dirty="0"/>
              <a:t> and send</a:t>
            </a:r>
          </a:p>
        </p:txBody>
      </p:sp>
      <p:sp>
        <p:nvSpPr>
          <p:cNvPr id="5" name="Content Placeholder 2">
            <a:extLst>
              <a:ext uri="{FF2B5EF4-FFF2-40B4-BE49-F238E27FC236}">
                <a16:creationId xmlns:a16="http://schemas.microsoft.com/office/drawing/2014/main" id="{24906183-5E3A-4F38-94C1-AFB2EA3FD25E}"/>
              </a:ext>
            </a:extLst>
          </p:cNvPr>
          <p:cNvSpPr>
            <a:spLocks noGrp="1"/>
          </p:cNvSpPr>
          <p:nvPr>
            <p:ph idx="1"/>
          </p:nvPr>
        </p:nvSpPr>
        <p:spPr>
          <a:xfrm>
            <a:off x="354676" y="2114550"/>
            <a:ext cx="4191000" cy="1600200"/>
          </a:xfrm>
        </p:spPr>
        <p:txBody>
          <a:bodyPr/>
          <a:lstStyle/>
          <a:p>
            <a:r>
              <a:rPr lang="en-US" dirty="0"/>
              <a:t>Waits for at least one byte</a:t>
            </a:r>
          </a:p>
          <a:p>
            <a:r>
              <a:rPr lang="en-US" dirty="0"/>
              <a:t>Returns no more than N bytes</a:t>
            </a:r>
          </a:p>
          <a:p>
            <a:r>
              <a:rPr lang="en-US" dirty="0"/>
              <a:t>Returns an empty string if connection has been closed</a:t>
            </a:r>
          </a:p>
        </p:txBody>
      </p:sp>
      <p:sp>
        <p:nvSpPr>
          <p:cNvPr id="6" name="Rectangle 5">
            <a:extLst>
              <a:ext uri="{FF2B5EF4-FFF2-40B4-BE49-F238E27FC236}">
                <a16:creationId xmlns:a16="http://schemas.microsoft.com/office/drawing/2014/main" id="{A7E3AC36-BB92-4968-B5DE-6E3D3D938F83}"/>
              </a:ext>
            </a:extLst>
          </p:cNvPr>
          <p:cNvSpPr/>
          <p:nvPr/>
        </p:nvSpPr>
        <p:spPr>
          <a:xfrm>
            <a:off x="685800" y="1352550"/>
            <a:ext cx="3147015" cy="406650"/>
          </a:xfrm>
          <a:prstGeom prst="rect">
            <a:avLst/>
          </a:prstGeom>
        </p:spPr>
        <p:txBody>
          <a:bodyPr wrap="none">
            <a:spAutoFit/>
          </a:bodyPr>
          <a:lstStyle/>
          <a:p>
            <a:pPr lvl="0">
              <a:lnSpc>
                <a:spcPct val="107000"/>
              </a:lnSpc>
            </a:pPr>
            <a:r>
              <a:rPr lang="en-US" sz="20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mes</a:t>
            </a: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2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conn.recv</a:t>
            </a: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2000" dirty="0">
                <a:solidFill>
                  <a:srgbClr val="800000"/>
                </a:solidFill>
                <a:latin typeface="Consolas" panose="020B0609020204030204" pitchFamily="49" charset="0"/>
                <a:ea typeface="Calibri" panose="020F0502020204030204" pitchFamily="34" charset="0"/>
                <a:cs typeface="Consolas" panose="020B0609020204030204" pitchFamily="49" charset="0"/>
              </a:rPr>
              <a:t>1024</a:t>
            </a: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1F9DE43B-DF16-43D0-9B02-11ED66278B16}"/>
              </a:ext>
            </a:extLst>
          </p:cNvPr>
          <p:cNvSpPr txBox="1">
            <a:spLocks/>
          </p:cNvSpPr>
          <p:nvPr/>
        </p:nvSpPr>
        <p:spPr>
          <a:xfrm>
            <a:off x="4598324" y="2101042"/>
            <a:ext cx="4191000" cy="1600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a:t>Sends at least one byte</a:t>
            </a:r>
          </a:p>
          <a:p>
            <a:r>
              <a:rPr lang="en-US" dirty="0"/>
              <a:t>Returns number of bytes sent</a:t>
            </a:r>
          </a:p>
          <a:p>
            <a:r>
              <a:rPr lang="en-US" dirty="0"/>
              <a:t>Returns 0 if the connection has been closed</a:t>
            </a:r>
          </a:p>
        </p:txBody>
      </p:sp>
      <p:sp>
        <p:nvSpPr>
          <p:cNvPr id="9" name="Rectangle 8">
            <a:extLst>
              <a:ext uri="{FF2B5EF4-FFF2-40B4-BE49-F238E27FC236}">
                <a16:creationId xmlns:a16="http://schemas.microsoft.com/office/drawing/2014/main" id="{35B9A870-880F-42D2-AF0C-4684AA25402A}"/>
              </a:ext>
            </a:extLst>
          </p:cNvPr>
          <p:cNvSpPr/>
          <p:nvPr/>
        </p:nvSpPr>
        <p:spPr>
          <a:xfrm>
            <a:off x="4953000" y="1352550"/>
            <a:ext cx="2864887" cy="421654"/>
          </a:xfrm>
          <a:prstGeom prst="rect">
            <a:avLst/>
          </a:prstGeom>
        </p:spPr>
        <p:txBody>
          <a:bodyPr wrap="none">
            <a:spAutoFit/>
          </a:bodyPr>
          <a:lstStyle/>
          <a:p>
            <a:pPr lvl="0">
              <a:lnSpc>
                <a:spcPct val="107000"/>
              </a:lnSpc>
            </a:pP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n = </a:t>
            </a:r>
            <a:r>
              <a:rPr lang="en-US" sz="20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s.send</a:t>
            </a: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(message)</a:t>
            </a:r>
            <a:endParaRPr lang="en-US" sz="2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01035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fade">
                                      <p:cBhvr>
                                        <p:cTn id="22" dur="500"/>
                                        <p:tgtEl>
                                          <p:spTgt spid="7">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animEffect transition="in" filter="fade">
                                      <p:cBhvr>
                                        <p:cTn id="27" dur="500"/>
                                        <p:tgtEl>
                                          <p:spTgt spid="7">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xEl>
                                              <p:pRg st="2" end="2"/>
                                            </p:txEl>
                                          </p:spTgt>
                                        </p:tgtEl>
                                        <p:attrNameLst>
                                          <p:attrName>style.visibility</p:attrName>
                                        </p:attrNameLst>
                                      </p:cBhvr>
                                      <p:to>
                                        <p:strVal val="visible"/>
                                      </p:to>
                                    </p:set>
                                    <p:animEffect transition="in" filter="fade">
                                      <p:cBhvr>
                                        <p:cTn id="32"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C97E85C-1952-432D-9F52-E028B1C8E3DD}"/>
              </a:ext>
            </a:extLst>
          </p:cNvPr>
          <p:cNvSpPr>
            <a:spLocks noGrp="1"/>
          </p:cNvSpPr>
          <p:nvPr>
            <p:ph type="sldNum" sz="quarter" idx="12"/>
          </p:nvPr>
        </p:nvSpPr>
        <p:spPr/>
        <p:txBody>
          <a:bodyPr/>
          <a:lstStyle/>
          <a:p>
            <a:fld id="{B9EA2576-3992-4A7D-AC41-AC0E2BE3E45F}" type="slidenum">
              <a:rPr lang="en-US" smtClean="0"/>
              <a:pPr/>
              <a:t>8</a:t>
            </a:fld>
            <a:endParaRPr lang="en-US" dirty="0"/>
          </a:p>
        </p:txBody>
      </p:sp>
      <p:sp>
        <p:nvSpPr>
          <p:cNvPr id="2" name="Rectangle 1">
            <a:extLst>
              <a:ext uri="{FF2B5EF4-FFF2-40B4-BE49-F238E27FC236}">
                <a16:creationId xmlns:a16="http://schemas.microsoft.com/office/drawing/2014/main" id="{42DEFF92-6EBF-4313-9F25-A9D483DAD816}"/>
              </a:ext>
            </a:extLst>
          </p:cNvPr>
          <p:cNvSpPr/>
          <p:nvPr/>
        </p:nvSpPr>
        <p:spPr>
          <a:xfrm>
            <a:off x="457200" y="666751"/>
            <a:ext cx="6096000" cy="4231095"/>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send_all_bytes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sock,msg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totalsent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totalsent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&lt;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len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msg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sent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sock.send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msg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totalsent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sent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raise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RuntimeError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"socket connection broken"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totalsent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totalsent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sent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receive_all_bytes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sock,num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chunks =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bytes_recd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bytes_recd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&lt;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num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chunk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sock.recv</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num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bytes_recd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not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chunk: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raise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RuntimeError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"socket connection broken"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chunks.append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(chunk)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bytes_recd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bytes_recd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len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(chunk)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b''</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.join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(chunks)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itle 4">
            <a:extLst>
              <a:ext uri="{FF2B5EF4-FFF2-40B4-BE49-F238E27FC236}">
                <a16:creationId xmlns:a16="http://schemas.microsoft.com/office/drawing/2014/main" id="{DC11C824-E593-468B-BDF0-55F2ADF36362}"/>
              </a:ext>
            </a:extLst>
          </p:cNvPr>
          <p:cNvSpPr>
            <a:spLocks noGrp="1"/>
          </p:cNvSpPr>
          <p:nvPr>
            <p:ph type="title"/>
          </p:nvPr>
        </p:nvSpPr>
        <p:spPr>
          <a:xfrm>
            <a:off x="76200" y="57151"/>
            <a:ext cx="8991600" cy="609600"/>
          </a:xfrm>
        </p:spPr>
        <p:txBody>
          <a:bodyPr/>
          <a:lstStyle/>
          <a:p>
            <a:r>
              <a:rPr lang="en-US" dirty="0"/>
              <a:t>Send and </a:t>
            </a:r>
            <a:r>
              <a:rPr lang="en-US" dirty="0" err="1"/>
              <a:t>Recv</a:t>
            </a:r>
            <a:r>
              <a:rPr lang="en-US" dirty="0"/>
              <a:t> Helpers</a:t>
            </a:r>
          </a:p>
        </p:txBody>
      </p:sp>
      <p:cxnSp>
        <p:nvCxnSpPr>
          <p:cNvPr id="6" name="Straight Arrow Connector 5">
            <a:extLst>
              <a:ext uri="{FF2B5EF4-FFF2-40B4-BE49-F238E27FC236}">
                <a16:creationId xmlns:a16="http://schemas.microsoft.com/office/drawing/2014/main" id="{6D04D438-41E4-427B-BF5B-D2E89063DA0B}"/>
              </a:ext>
            </a:extLst>
          </p:cNvPr>
          <p:cNvCxnSpPr>
            <a:cxnSpLocks/>
            <a:stCxn id="9" idx="1"/>
          </p:cNvCxnSpPr>
          <p:nvPr/>
        </p:nvCxnSpPr>
        <p:spPr>
          <a:xfrm flipH="1" flipV="1">
            <a:off x="3810000" y="2647950"/>
            <a:ext cx="1828800" cy="15725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1FCCE46B-DA38-4685-9879-E7B35977DAD2}"/>
              </a:ext>
            </a:extLst>
          </p:cNvPr>
          <p:cNvSpPr txBox="1"/>
          <p:nvPr/>
        </p:nvSpPr>
        <p:spPr>
          <a:xfrm>
            <a:off x="5638800" y="2343538"/>
            <a:ext cx="2438400" cy="923330"/>
          </a:xfrm>
          <a:prstGeom prst="rect">
            <a:avLst/>
          </a:prstGeom>
          <a:noFill/>
        </p:spPr>
        <p:txBody>
          <a:bodyPr wrap="square" rtlCol="0">
            <a:spAutoFit/>
          </a:bodyPr>
          <a:lstStyle/>
          <a:p>
            <a:r>
              <a:rPr lang="en-US" dirty="0">
                <a:solidFill>
                  <a:srgbClr val="FF0000"/>
                </a:solidFill>
              </a:rPr>
              <a:t>You must know how many bytes are coming (good for binary data)</a:t>
            </a:r>
          </a:p>
        </p:txBody>
      </p:sp>
    </p:spTree>
    <p:extLst>
      <p:ext uri="{BB962C8B-B14F-4D97-AF65-F5344CB8AC3E}">
        <p14:creationId xmlns:p14="http://schemas.microsoft.com/office/powerpoint/2010/main" val="4232000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fade">
                                      <p:cBhvr>
                                        <p:cTn id="27" dur="500"/>
                                        <p:tgtEl>
                                          <p:spTgt spid="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
                                            <p:txEl>
                                              <p:pRg st="5" end="5"/>
                                            </p:txEl>
                                          </p:spTgt>
                                        </p:tgtEl>
                                        <p:attrNameLst>
                                          <p:attrName>style.visibility</p:attrName>
                                        </p:attrNameLst>
                                      </p:cBhvr>
                                      <p:to>
                                        <p:strVal val="visible"/>
                                      </p:to>
                                    </p:set>
                                    <p:animEffect transition="in" filter="fade">
                                      <p:cBhvr>
                                        <p:cTn id="32" dur="500"/>
                                        <p:tgtEl>
                                          <p:spTgt spid="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
                                            <p:txEl>
                                              <p:pRg st="6" end="6"/>
                                            </p:txEl>
                                          </p:spTgt>
                                        </p:tgtEl>
                                        <p:attrNameLst>
                                          <p:attrName>style.visibility</p:attrName>
                                        </p:attrNameLst>
                                      </p:cBhvr>
                                      <p:to>
                                        <p:strVal val="visible"/>
                                      </p:to>
                                    </p:set>
                                    <p:animEffect transition="in" filter="fade">
                                      <p:cBhvr>
                                        <p:cTn id="37" dur="500"/>
                                        <p:tgtEl>
                                          <p:spTgt spid="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
                                            <p:txEl>
                                              <p:pRg st="8" end="8"/>
                                            </p:txEl>
                                          </p:spTgt>
                                        </p:tgtEl>
                                        <p:attrNameLst>
                                          <p:attrName>style.visibility</p:attrName>
                                        </p:attrNameLst>
                                      </p:cBhvr>
                                      <p:to>
                                        <p:strVal val="visible"/>
                                      </p:to>
                                    </p:set>
                                    <p:animEffect transition="in" filter="fade">
                                      <p:cBhvr>
                                        <p:cTn id="42" dur="500"/>
                                        <p:tgtEl>
                                          <p:spTgt spid="2">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
                                            <p:txEl>
                                              <p:pRg st="9" end="9"/>
                                            </p:txEl>
                                          </p:spTgt>
                                        </p:tgtEl>
                                        <p:attrNameLst>
                                          <p:attrName>style.visibility</p:attrName>
                                        </p:attrNameLst>
                                      </p:cBhvr>
                                      <p:to>
                                        <p:strVal val="visible"/>
                                      </p:to>
                                    </p:set>
                                    <p:animEffect transition="in" filter="fade">
                                      <p:cBhvr>
                                        <p:cTn id="47" dur="500"/>
                                        <p:tgtEl>
                                          <p:spTgt spid="2">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
                                            <p:txEl>
                                              <p:pRg st="10" end="10"/>
                                            </p:txEl>
                                          </p:spTgt>
                                        </p:tgtEl>
                                        <p:attrNameLst>
                                          <p:attrName>style.visibility</p:attrName>
                                        </p:attrNameLst>
                                      </p:cBhvr>
                                      <p:to>
                                        <p:strVal val="visible"/>
                                      </p:to>
                                    </p:set>
                                    <p:animEffect transition="in" filter="fade">
                                      <p:cBhvr>
                                        <p:cTn id="52" dur="500"/>
                                        <p:tgtEl>
                                          <p:spTgt spid="2">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
                                            <p:txEl>
                                              <p:pRg st="11" end="11"/>
                                            </p:txEl>
                                          </p:spTgt>
                                        </p:tgtEl>
                                        <p:attrNameLst>
                                          <p:attrName>style.visibility</p:attrName>
                                        </p:attrNameLst>
                                      </p:cBhvr>
                                      <p:to>
                                        <p:strVal val="visible"/>
                                      </p:to>
                                    </p:set>
                                    <p:animEffect transition="in" filter="fade">
                                      <p:cBhvr>
                                        <p:cTn id="57" dur="500"/>
                                        <p:tgtEl>
                                          <p:spTgt spid="2">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
                                            <p:txEl>
                                              <p:pRg st="12" end="12"/>
                                            </p:txEl>
                                          </p:spTgt>
                                        </p:tgtEl>
                                        <p:attrNameLst>
                                          <p:attrName>style.visibility</p:attrName>
                                        </p:attrNameLst>
                                      </p:cBhvr>
                                      <p:to>
                                        <p:strVal val="visible"/>
                                      </p:to>
                                    </p:set>
                                    <p:animEffect transition="in" filter="fade">
                                      <p:cBhvr>
                                        <p:cTn id="62" dur="500"/>
                                        <p:tgtEl>
                                          <p:spTgt spid="2">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
                                            <p:txEl>
                                              <p:pRg st="13" end="13"/>
                                            </p:txEl>
                                          </p:spTgt>
                                        </p:tgtEl>
                                        <p:attrNameLst>
                                          <p:attrName>style.visibility</p:attrName>
                                        </p:attrNameLst>
                                      </p:cBhvr>
                                      <p:to>
                                        <p:strVal val="visible"/>
                                      </p:to>
                                    </p:set>
                                    <p:animEffect transition="in" filter="fade">
                                      <p:cBhvr>
                                        <p:cTn id="67" dur="500"/>
                                        <p:tgtEl>
                                          <p:spTgt spid="2">
                                            <p:txEl>
                                              <p:pRg st="13" end="13"/>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2">
                                            <p:txEl>
                                              <p:pRg st="14" end="14"/>
                                            </p:txEl>
                                          </p:spTgt>
                                        </p:tgtEl>
                                        <p:attrNameLst>
                                          <p:attrName>style.visibility</p:attrName>
                                        </p:attrNameLst>
                                      </p:cBhvr>
                                      <p:to>
                                        <p:strVal val="visible"/>
                                      </p:to>
                                    </p:set>
                                    <p:animEffect transition="in" filter="fade">
                                      <p:cBhvr>
                                        <p:cTn id="70" dur="500"/>
                                        <p:tgtEl>
                                          <p:spTgt spid="2">
                                            <p:txEl>
                                              <p:pRg st="14" end="14"/>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2">
                                            <p:txEl>
                                              <p:pRg st="15" end="15"/>
                                            </p:txEl>
                                          </p:spTgt>
                                        </p:tgtEl>
                                        <p:attrNameLst>
                                          <p:attrName>style.visibility</p:attrName>
                                        </p:attrNameLst>
                                      </p:cBhvr>
                                      <p:to>
                                        <p:strVal val="visible"/>
                                      </p:to>
                                    </p:set>
                                    <p:animEffect transition="in" filter="fade">
                                      <p:cBhvr>
                                        <p:cTn id="75" dur="500"/>
                                        <p:tgtEl>
                                          <p:spTgt spid="2">
                                            <p:txEl>
                                              <p:pRg st="15" end="15"/>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
                                            <p:txEl>
                                              <p:pRg st="16" end="16"/>
                                            </p:txEl>
                                          </p:spTgt>
                                        </p:tgtEl>
                                        <p:attrNameLst>
                                          <p:attrName>style.visibility</p:attrName>
                                        </p:attrNameLst>
                                      </p:cBhvr>
                                      <p:to>
                                        <p:strVal val="visible"/>
                                      </p:to>
                                    </p:set>
                                    <p:animEffect transition="in" filter="fade">
                                      <p:cBhvr>
                                        <p:cTn id="80" dur="500"/>
                                        <p:tgtEl>
                                          <p:spTgt spid="2">
                                            <p:txEl>
                                              <p:pRg st="16" end="16"/>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2">
                                            <p:txEl>
                                              <p:pRg st="17" end="17"/>
                                            </p:txEl>
                                          </p:spTgt>
                                        </p:tgtEl>
                                        <p:attrNameLst>
                                          <p:attrName>style.visibility</p:attrName>
                                        </p:attrNameLst>
                                      </p:cBhvr>
                                      <p:to>
                                        <p:strVal val="visible"/>
                                      </p:to>
                                    </p:set>
                                    <p:animEffect transition="in" filter="fade">
                                      <p:cBhvr>
                                        <p:cTn id="85" dur="500"/>
                                        <p:tgtEl>
                                          <p:spTgt spid="2">
                                            <p:txEl>
                                              <p:pRg st="17" end="17"/>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9"/>
                                        </p:tgtEl>
                                        <p:attrNameLst>
                                          <p:attrName>style.visibility</p:attrName>
                                        </p:attrNameLst>
                                      </p:cBhvr>
                                      <p:to>
                                        <p:strVal val="visible"/>
                                      </p:to>
                                    </p:set>
                                    <p:animEffect transition="in" filter="fade">
                                      <p:cBhvr>
                                        <p:cTn id="90" dur="500"/>
                                        <p:tgtEl>
                                          <p:spTgt spid="9"/>
                                        </p:tgtEl>
                                      </p:cBhvr>
                                    </p:animEffect>
                                  </p:childTnLst>
                                </p:cTn>
                              </p:par>
                              <p:par>
                                <p:cTn id="91" presetID="10" presetClass="entr" presetSubtype="0" fill="hold" nodeType="withEffect">
                                  <p:stCondLst>
                                    <p:cond delay="0"/>
                                  </p:stCondLst>
                                  <p:childTnLst>
                                    <p:set>
                                      <p:cBhvr>
                                        <p:cTn id="92" dur="1" fill="hold">
                                          <p:stCondLst>
                                            <p:cond delay="0"/>
                                          </p:stCondLst>
                                        </p:cTn>
                                        <p:tgtEl>
                                          <p:spTgt spid="6"/>
                                        </p:tgtEl>
                                        <p:attrNameLst>
                                          <p:attrName>style.visibility</p:attrName>
                                        </p:attrNameLst>
                                      </p:cBhvr>
                                      <p:to>
                                        <p:strVal val="visible"/>
                                      </p:to>
                                    </p:set>
                                    <p:animEffect transition="in" filter="fade">
                                      <p:cBhvr>
                                        <p:cTn id="9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DE426-FB10-472B-92CB-35081B2A2A6A}"/>
              </a:ext>
            </a:extLst>
          </p:cNvPr>
          <p:cNvSpPr>
            <a:spLocks noGrp="1"/>
          </p:cNvSpPr>
          <p:nvPr>
            <p:ph type="title"/>
          </p:nvPr>
        </p:nvSpPr>
        <p:spPr/>
        <p:txBody>
          <a:bodyPr/>
          <a:lstStyle/>
          <a:p>
            <a:r>
              <a:rPr lang="en-US" dirty="0"/>
              <a:t>Self Sizing Text Messages</a:t>
            </a:r>
          </a:p>
        </p:txBody>
      </p:sp>
      <p:sp>
        <p:nvSpPr>
          <p:cNvPr id="4" name="Slide Number Placeholder 3">
            <a:extLst>
              <a:ext uri="{FF2B5EF4-FFF2-40B4-BE49-F238E27FC236}">
                <a16:creationId xmlns:a16="http://schemas.microsoft.com/office/drawing/2014/main" id="{61426A06-5FDF-4AF6-B627-32FCE15594DD}"/>
              </a:ext>
            </a:extLst>
          </p:cNvPr>
          <p:cNvSpPr>
            <a:spLocks noGrp="1"/>
          </p:cNvSpPr>
          <p:nvPr>
            <p:ph type="sldNum" sz="quarter" idx="12"/>
          </p:nvPr>
        </p:nvSpPr>
        <p:spPr/>
        <p:txBody>
          <a:bodyPr/>
          <a:lstStyle/>
          <a:p>
            <a:fld id="{B9EA2576-3992-4A7D-AC41-AC0E2BE3E45F}" type="slidenum">
              <a:rPr lang="en-US" smtClean="0"/>
              <a:pPr/>
              <a:t>9</a:t>
            </a:fld>
            <a:endParaRPr lang="en-US" dirty="0"/>
          </a:p>
        </p:txBody>
      </p:sp>
      <p:sp>
        <p:nvSpPr>
          <p:cNvPr id="5" name="Rectangle 4">
            <a:extLst>
              <a:ext uri="{FF2B5EF4-FFF2-40B4-BE49-F238E27FC236}">
                <a16:creationId xmlns:a16="http://schemas.microsoft.com/office/drawing/2014/main" id="{3BE1083E-B2C2-40B4-9106-EF8379F1F556}"/>
              </a:ext>
            </a:extLst>
          </p:cNvPr>
          <p:cNvSpPr/>
          <p:nvPr/>
        </p:nvSpPr>
        <p:spPr>
          <a:xfrm>
            <a:off x="457200" y="997055"/>
            <a:ext cx="2971800" cy="1169551"/>
          </a:xfrm>
          <a:prstGeom prst="rect">
            <a:avLst/>
          </a:prstGeom>
        </p:spPr>
        <p:txBody>
          <a:bodyPr wrap="square">
            <a:spAutoFit/>
          </a:bodyPr>
          <a:lstStyle/>
          <a:p>
            <a:r>
              <a:rPr lang="en-US" sz="1400" dirty="0">
                <a:solidFill>
                  <a:srgbClr val="008080"/>
                </a:solidFill>
                <a:latin typeface="Consolas" panose="020B0609020204030204" pitchFamily="49" charset="0"/>
              </a:rPr>
              <a:t>&lt;line&gt;</a:t>
            </a:r>
            <a:endParaRPr lang="en-US" sz="1400" dirty="0">
              <a:latin typeface="Consolas" panose="020B0609020204030204" pitchFamily="49" charset="0"/>
            </a:endParaRPr>
          </a:p>
          <a:p>
            <a:r>
              <a:rPr lang="fr-FR" sz="1400" dirty="0">
                <a:solidFill>
                  <a:srgbClr val="008080"/>
                </a:solidFill>
                <a:latin typeface="Consolas" panose="020B0609020204030204" pitchFamily="49" charset="0"/>
              </a:rPr>
              <a:t>    &lt;</a:t>
            </a:r>
            <a:r>
              <a:rPr lang="fr-FR" sz="1400" dirty="0">
                <a:solidFill>
                  <a:srgbClr val="3F7F7F"/>
                </a:solidFill>
                <a:latin typeface="Consolas" panose="020B0609020204030204" pitchFamily="49" charset="0"/>
              </a:rPr>
              <a:t>point </a:t>
            </a:r>
            <a:r>
              <a:rPr lang="fr-FR" sz="1400" dirty="0">
                <a:solidFill>
                  <a:srgbClr val="7F007F"/>
                </a:solidFill>
                <a:latin typeface="Consolas" panose="020B0609020204030204" pitchFamily="49" charset="0"/>
              </a:rPr>
              <a:t>x</a:t>
            </a:r>
            <a:r>
              <a:rPr lang="fr-FR" sz="1400" dirty="0">
                <a:solidFill>
                  <a:srgbClr val="000000"/>
                </a:solidFill>
                <a:latin typeface="Consolas" panose="020B0609020204030204" pitchFamily="49" charset="0"/>
              </a:rPr>
              <a:t>=</a:t>
            </a:r>
            <a:r>
              <a:rPr lang="fr-FR" sz="1400" i="1" dirty="0">
                <a:solidFill>
                  <a:srgbClr val="2A00FF"/>
                </a:solidFill>
                <a:latin typeface="Consolas" panose="020B0609020204030204" pitchFamily="49" charset="0"/>
              </a:rPr>
              <a:t>"5" </a:t>
            </a:r>
            <a:r>
              <a:rPr lang="fr-FR" sz="1400" i="1" dirty="0">
                <a:solidFill>
                  <a:srgbClr val="7F007F"/>
                </a:solidFill>
                <a:latin typeface="Consolas" panose="020B0609020204030204" pitchFamily="49" charset="0"/>
              </a:rPr>
              <a:t>y</a:t>
            </a:r>
            <a:r>
              <a:rPr lang="fr-FR" sz="1400" i="1" dirty="0">
                <a:solidFill>
                  <a:srgbClr val="000000"/>
                </a:solidFill>
                <a:latin typeface="Consolas" panose="020B0609020204030204" pitchFamily="49" charset="0"/>
              </a:rPr>
              <a:t>=</a:t>
            </a:r>
            <a:r>
              <a:rPr lang="fr-FR" sz="1400" i="1" dirty="0">
                <a:solidFill>
                  <a:srgbClr val="2A00FF"/>
                </a:solidFill>
                <a:latin typeface="Consolas" panose="020B0609020204030204" pitchFamily="49" charset="0"/>
              </a:rPr>
              <a:t>"6"</a:t>
            </a:r>
            <a:r>
              <a:rPr lang="fr-FR" sz="1400" i="1" dirty="0">
                <a:solidFill>
                  <a:srgbClr val="008080"/>
                </a:solidFill>
                <a:latin typeface="Consolas" panose="020B0609020204030204" pitchFamily="49" charset="0"/>
              </a:rPr>
              <a:t>/&gt;</a:t>
            </a:r>
          </a:p>
          <a:p>
            <a:r>
              <a:rPr lang="fr-FR" sz="1400" dirty="0">
                <a:solidFill>
                  <a:srgbClr val="008080"/>
                </a:solidFill>
                <a:latin typeface="Consolas" panose="020B0609020204030204" pitchFamily="49" charset="0"/>
              </a:rPr>
              <a:t>    &lt;</a:t>
            </a:r>
            <a:r>
              <a:rPr lang="fr-FR" sz="1400" dirty="0">
                <a:solidFill>
                  <a:srgbClr val="3F7F7F"/>
                </a:solidFill>
                <a:latin typeface="Consolas" panose="020B0609020204030204" pitchFamily="49" charset="0"/>
              </a:rPr>
              <a:t>point </a:t>
            </a:r>
            <a:r>
              <a:rPr lang="fr-FR" sz="1400" dirty="0">
                <a:solidFill>
                  <a:srgbClr val="7F007F"/>
                </a:solidFill>
                <a:latin typeface="Consolas" panose="020B0609020204030204" pitchFamily="49" charset="0"/>
              </a:rPr>
              <a:t>x</a:t>
            </a:r>
            <a:r>
              <a:rPr lang="fr-FR" sz="1400" dirty="0">
                <a:solidFill>
                  <a:srgbClr val="000000"/>
                </a:solidFill>
                <a:latin typeface="Consolas" panose="020B0609020204030204" pitchFamily="49" charset="0"/>
              </a:rPr>
              <a:t>=</a:t>
            </a:r>
            <a:r>
              <a:rPr lang="fr-FR" sz="1400" i="1" dirty="0">
                <a:solidFill>
                  <a:srgbClr val="2A00FF"/>
                </a:solidFill>
                <a:latin typeface="Consolas" panose="020B0609020204030204" pitchFamily="49" charset="0"/>
              </a:rPr>
              <a:t>"2" </a:t>
            </a:r>
            <a:r>
              <a:rPr lang="fr-FR" sz="1400" i="1" dirty="0">
                <a:solidFill>
                  <a:srgbClr val="7F007F"/>
                </a:solidFill>
                <a:latin typeface="Consolas" panose="020B0609020204030204" pitchFamily="49" charset="0"/>
              </a:rPr>
              <a:t>y</a:t>
            </a:r>
            <a:r>
              <a:rPr lang="fr-FR" sz="1400" i="1" dirty="0">
                <a:solidFill>
                  <a:srgbClr val="000000"/>
                </a:solidFill>
                <a:latin typeface="Consolas" panose="020B0609020204030204" pitchFamily="49" charset="0"/>
              </a:rPr>
              <a:t>=</a:t>
            </a:r>
            <a:r>
              <a:rPr lang="fr-FR" sz="1400" i="1" dirty="0">
                <a:solidFill>
                  <a:srgbClr val="2A00FF"/>
                </a:solidFill>
                <a:latin typeface="Consolas" panose="020B0609020204030204" pitchFamily="49" charset="0"/>
              </a:rPr>
              <a:t>"0"</a:t>
            </a:r>
            <a:r>
              <a:rPr lang="fr-FR" sz="1400" i="1" dirty="0">
                <a:solidFill>
                  <a:srgbClr val="008080"/>
                </a:solidFill>
                <a:latin typeface="Consolas" panose="020B0609020204030204" pitchFamily="49" charset="0"/>
              </a:rPr>
              <a:t>/&gt;</a:t>
            </a:r>
          </a:p>
          <a:p>
            <a:r>
              <a:rPr lang="en-US" sz="1400" dirty="0">
                <a:solidFill>
                  <a:srgbClr val="008080"/>
                </a:solidFill>
                <a:latin typeface="Consolas" panose="020B0609020204030204" pitchFamily="49" charset="0"/>
              </a:rPr>
              <a:t>    &lt;</a:t>
            </a:r>
            <a:r>
              <a:rPr lang="en-US" sz="1400" dirty="0">
                <a:solidFill>
                  <a:srgbClr val="3F7F7F"/>
                </a:solidFill>
                <a:latin typeface="Consolas" panose="020B0609020204030204" pitchFamily="49" charset="0"/>
              </a:rPr>
              <a:t>color</a:t>
            </a:r>
            <a:r>
              <a:rPr lang="en-US" sz="1400" dirty="0">
                <a:solidFill>
                  <a:srgbClr val="008080"/>
                </a:solidFill>
                <a:latin typeface="Consolas" panose="020B0609020204030204" pitchFamily="49" charset="0"/>
              </a:rPr>
              <a:t>&gt;</a:t>
            </a:r>
            <a:r>
              <a:rPr lang="en-US" sz="1400" dirty="0">
                <a:solidFill>
                  <a:srgbClr val="000000"/>
                </a:solidFill>
                <a:latin typeface="Consolas" panose="020B0609020204030204" pitchFamily="49" charset="0"/>
              </a:rPr>
              <a:t>Dark Blue</a:t>
            </a:r>
            <a:r>
              <a:rPr lang="en-US" sz="1400" dirty="0">
                <a:solidFill>
                  <a:srgbClr val="008080"/>
                </a:solidFill>
                <a:latin typeface="Consolas" panose="020B0609020204030204" pitchFamily="49" charset="0"/>
              </a:rPr>
              <a:t>&lt;/</a:t>
            </a:r>
            <a:r>
              <a:rPr lang="en-US" sz="1400" dirty="0">
                <a:solidFill>
                  <a:srgbClr val="3F7F7F"/>
                </a:solidFill>
                <a:latin typeface="Consolas" panose="020B0609020204030204" pitchFamily="49" charset="0"/>
              </a:rPr>
              <a:t>color</a:t>
            </a:r>
            <a:r>
              <a:rPr lang="en-US" sz="1400" dirty="0">
                <a:solidFill>
                  <a:srgbClr val="008080"/>
                </a:solidFill>
                <a:latin typeface="Consolas" panose="020B0609020204030204" pitchFamily="49" charset="0"/>
              </a:rPr>
              <a:t>&gt;</a:t>
            </a:r>
            <a:endParaRPr lang="en-US" sz="1400" dirty="0">
              <a:latin typeface="Consolas" panose="020B0609020204030204" pitchFamily="49" charset="0"/>
            </a:endParaRPr>
          </a:p>
          <a:p>
            <a:r>
              <a:rPr lang="en-US" sz="1400" dirty="0">
                <a:solidFill>
                  <a:srgbClr val="008080"/>
                </a:solidFill>
                <a:latin typeface="Consolas" panose="020B0609020204030204" pitchFamily="49" charset="0"/>
              </a:rPr>
              <a:t>&lt;/line&gt;</a:t>
            </a:r>
            <a:endParaRPr lang="en-US" sz="1400" dirty="0"/>
          </a:p>
        </p:txBody>
      </p:sp>
      <p:sp>
        <p:nvSpPr>
          <p:cNvPr id="7" name="Rectangle 6">
            <a:extLst>
              <a:ext uri="{FF2B5EF4-FFF2-40B4-BE49-F238E27FC236}">
                <a16:creationId xmlns:a16="http://schemas.microsoft.com/office/drawing/2014/main" id="{8EFC87E5-E662-4EA6-AE6A-39660E419CD1}"/>
              </a:ext>
            </a:extLst>
          </p:cNvPr>
          <p:cNvSpPr/>
          <p:nvPr/>
        </p:nvSpPr>
        <p:spPr>
          <a:xfrm>
            <a:off x="457200" y="2590945"/>
            <a:ext cx="2514600" cy="2123658"/>
          </a:xfrm>
          <a:prstGeom prst="rect">
            <a:avLst/>
          </a:prstGeom>
        </p:spPr>
        <p:txBody>
          <a:bodyPr wrap="square">
            <a:spAutoFit/>
          </a:bodyPr>
          <a:lstStyle/>
          <a:p>
            <a:r>
              <a:rPr lang="en-US" sz="1200" dirty="0">
                <a:solidFill>
                  <a:srgbClr val="000000"/>
                </a:solidFill>
                <a:latin typeface="Consolas" panose="020B0609020204030204" pitchFamily="49" charset="0"/>
              </a:rPr>
              <a:t>{</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a:t>
            </a:r>
            <a:r>
              <a:rPr lang="en-US" sz="1200" dirty="0" err="1">
                <a:solidFill>
                  <a:srgbClr val="7F007F"/>
                </a:solidFill>
                <a:latin typeface="Consolas" panose="020B0609020204030204" pitchFamily="49" charset="0"/>
              </a:rPr>
              <a:t>firstPoint</a:t>
            </a:r>
            <a:r>
              <a:rPr lang="en-US" sz="1200" dirty="0">
                <a:solidFill>
                  <a:srgbClr val="7F007F"/>
                </a:solidFill>
                <a:latin typeface="Consolas" panose="020B0609020204030204" pitchFamily="49" charset="0"/>
              </a:rPr>
              <a:t>" </a:t>
            </a:r>
            <a:r>
              <a:rPr lang="en-US" sz="1200" dirty="0">
                <a:solidFill>
                  <a:srgbClr val="000000"/>
                </a:solidFill>
                <a:latin typeface="Consolas" panose="020B0609020204030204" pitchFamily="49" charset="0"/>
              </a:rPr>
              <a:t>: {</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"x" </a:t>
            </a:r>
            <a:r>
              <a:rPr lang="en-US" sz="1200" dirty="0">
                <a:solidFill>
                  <a:srgbClr val="000000"/>
                </a:solidFill>
                <a:latin typeface="Consolas" panose="020B0609020204030204" pitchFamily="49" charset="0"/>
              </a:rPr>
              <a:t>: </a:t>
            </a:r>
            <a:r>
              <a:rPr lang="en-US" sz="1200" dirty="0">
                <a:solidFill>
                  <a:srgbClr val="FF0000"/>
                </a:solidFill>
                <a:latin typeface="Consolas" panose="020B0609020204030204" pitchFamily="49" charset="0"/>
              </a:rPr>
              <a:t>5</a:t>
            </a:r>
            <a:r>
              <a:rPr lang="en-US" sz="1200" dirty="0">
                <a:solidFill>
                  <a:srgbClr val="000000"/>
                </a:solidFill>
                <a:latin typeface="Consolas" panose="020B0609020204030204" pitchFamily="49" charset="0"/>
              </a:rPr>
              <a:t>,</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"y" </a:t>
            </a:r>
            <a:r>
              <a:rPr lang="en-US" sz="1200" dirty="0">
                <a:solidFill>
                  <a:srgbClr val="000000"/>
                </a:solidFill>
                <a:latin typeface="Consolas" panose="020B0609020204030204" pitchFamily="49" charset="0"/>
              </a:rPr>
              <a:t>: </a:t>
            </a:r>
            <a:r>
              <a:rPr lang="en-US" sz="1200" dirty="0">
                <a:solidFill>
                  <a:srgbClr val="FF0000"/>
                </a:solidFill>
                <a:latin typeface="Consolas" panose="020B0609020204030204" pitchFamily="49" charset="0"/>
              </a:rPr>
              <a:t>6</a:t>
            </a:r>
          </a:p>
          <a:p>
            <a:r>
              <a:rPr lang="en-US" sz="1200" dirty="0">
                <a:latin typeface="Consolas" panose="020B0609020204030204" pitchFamily="49" charset="0"/>
              </a:rPr>
              <a:t>  </a:t>
            </a:r>
            <a:r>
              <a:rPr lang="en-US" sz="1200" dirty="0">
                <a:solidFill>
                  <a:srgbClr val="000000"/>
                </a:solidFill>
                <a:latin typeface="Consolas" panose="020B0609020204030204" pitchFamily="49" charset="0"/>
              </a:rPr>
              <a:t>},</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a:t>
            </a:r>
            <a:r>
              <a:rPr lang="en-US" sz="1200" dirty="0" err="1">
                <a:solidFill>
                  <a:srgbClr val="7F007F"/>
                </a:solidFill>
                <a:latin typeface="Consolas" panose="020B0609020204030204" pitchFamily="49" charset="0"/>
              </a:rPr>
              <a:t>secondPoint</a:t>
            </a:r>
            <a:r>
              <a:rPr lang="en-US" sz="1200" dirty="0">
                <a:solidFill>
                  <a:srgbClr val="7F007F"/>
                </a:solidFill>
                <a:latin typeface="Consolas" panose="020B0609020204030204" pitchFamily="49" charset="0"/>
              </a:rPr>
              <a:t>" </a:t>
            </a:r>
            <a:r>
              <a:rPr lang="en-US" sz="1200" dirty="0">
                <a:solidFill>
                  <a:srgbClr val="000000"/>
                </a:solidFill>
                <a:latin typeface="Consolas" panose="020B0609020204030204" pitchFamily="49" charset="0"/>
              </a:rPr>
              <a:t>: {</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"x" </a:t>
            </a:r>
            <a:r>
              <a:rPr lang="en-US" sz="1200" dirty="0">
                <a:solidFill>
                  <a:srgbClr val="000000"/>
                </a:solidFill>
                <a:latin typeface="Consolas" panose="020B0609020204030204" pitchFamily="49" charset="0"/>
              </a:rPr>
              <a:t>: </a:t>
            </a:r>
            <a:r>
              <a:rPr lang="en-US" sz="1200" dirty="0">
                <a:solidFill>
                  <a:srgbClr val="FF0000"/>
                </a:solidFill>
                <a:latin typeface="Consolas" panose="020B0609020204030204" pitchFamily="49" charset="0"/>
              </a:rPr>
              <a:t>2</a:t>
            </a:r>
            <a:r>
              <a:rPr lang="en-US" sz="1200" dirty="0">
                <a:solidFill>
                  <a:srgbClr val="000000"/>
                </a:solidFill>
                <a:latin typeface="Consolas" panose="020B0609020204030204" pitchFamily="49" charset="0"/>
              </a:rPr>
              <a:t>,</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"y" </a:t>
            </a:r>
            <a:r>
              <a:rPr lang="en-US" sz="1200" dirty="0">
                <a:solidFill>
                  <a:srgbClr val="000000"/>
                </a:solidFill>
                <a:latin typeface="Consolas" panose="020B0609020204030204" pitchFamily="49" charset="0"/>
              </a:rPr>
              <a:t>: </a:t>
            </a:r>
            <a:r>
              <a:rPr lang="en-US" sz="1200" dirty="0">
                <a:solidFill>
                  <a:srgbClr val="FF0000"/>
                </a:solidFill>
                <a:latin typeface="Consolas" panose="020B0609020204030204" pitchFamily="49" charset="0"/>
              </a:rPr>
              <a:t>0</a:t>
            </a:r>
          </a:p>
          <a:p>
            <a:r>
              <a:rPr lang="en-US" sz="1200" dirty="0">
                <a:latin typeface="Consolas" panose="020B0609020204030204" pitchFamily="49" charset="0"/>
              </a:rPr>
              <a:t>  </a:t>
            </a:r>
            <a:r>
              <a:rPr lang="en-US" sz="1200" dirty="0">
                <a:solidFill>
                  <a:srgbClr val="000000"/>
                </a:solidFill>
                <a:latin typeface="Consolas" panose="020B0609020204030204" pitchFamily="49" charset="0"/>
              </a:rPr>
              <a:t>},</a:t>
            </a:r>
          </a:p>
          <a:p>
            <a:r>
              <a:rPr lang="en-US" sz="1200" dirty="0">
                <a:latin typeface="Consolas" panose="020B0609020204030204" pitchFamily="49" charset="0"/>
              </a:rPr>
              <a:t>  </a:t>
            </a:r>
            <a:r>
              <a:rPr lang="en-US" sz="1200" dirty="0">
                <a:solidFill>
                  <a:srgbClr val="7F007F"/>
                </a:solidFill>
                <a:latin typeface="Consolas" panose="020B0609020204030204" pitchFamily="49" charset="0"/>
              </a:rPr>
              <a:t>"color" </a:t>
            </a:r>
            <a:r>
              <a:rPr lang="en-US" sz="1200" dirty="0">
                <a:solidFill>
                  <a:srgbClr val="000000"/>
                </a:solidFill>
                <a:latin typeface="Consolas" panose="020B0609020204030204" pitchFamily="49" charset="0"/>
              </a:rPr>
              <a:t>: </a:t>
            </a:r>
            <a:r>
              <a:rPr lang="en-US" sz="1200" i="1" dirty="0">
                <a:solidFill>
                  <a:srgbClr val="2A00FF"/>
                </a:solidFill>
                <a:latin typeface="Consolas" panose="020B0609020204030204" pitchFamily="49" charset="0"/>
              </a:rPr>
              <a:t>"Dark Blue"</a:t>
            </a:r>
          </a:p>
          <a:p>
            <a:r>
              <a:rPr lang="en-US" sz="1200" dirty="0">
                <a:solidFill>
                  <a:srgbClr val="000000"/>
                </a:solidFill>
                <a:latin typeface="Consolas" panose="020B0609020204030204" pitchFamily="49" charset="0"/>
              </a:rPr>
              <a:t>}</a:t>
            </a:r>
          </a:p>
        </p:txBody>
      </p:sp>
      <p:sp>
        <p:nvSpPr>
          <p:cNvPr id="9" name="Rectangle 8">
            <a:extLst>
              <a:ext uri="{FF2B5EF4-FFF2-40B4-BE49-F238E27FC236}">
                <a16:creationId xmlns:a16="http://schemas.microsoft.com/office/drawing/2014/main" id="{BD3D1E74-147B-47C6-92F8-0BC459CF28B5}"/>
              </a:ext>
            </a:extLst>
          </p:cNvPr>
          <p:cNvSpPr/>
          <p:nvPr/>
        </p:nvSpPr>
        <p:spPr>
          <a:xfrm>
            <a:off x="4252503" y="1809750"/>
            <a:ext cx="3429000" cy="2266133"/>
          </a:xfrm>
          <a:prstGeom prst="rect">
            <a:avLst/>
          </a:prstGeom>
        </p:spPr>
        <p:txBody>
          <a:bodyPr wrap="square">
            <a:spAutoFit/>
          </a:bodyPr>
          <a:lstStyle/>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POST /</a:t>
            </a:r>
            <a:r>
              <a:rPr lang="en-US" sz="1200" dirty="0" err="1">
                <a:latin typeface="Consolas" panose="020B0609020204030204" pitchFamily="49" charset="0"/>
                <a:ea typeface="Calibri" panose="020F0502020204030204" pitchFamily="34" charset="0"/>
                <a:cs typeface="Consolas" panose="020B0609020204030204" pitchFamily="49" charset="0"/>
              </a:rPr>
              <a:t>cgi</a:t>
            </a:r>
            <a:r>
              <a:rPr lang="en-US" sz="1200" dirty="0">
                <a:latin typeface="Consolas" panose="020B0609020204030204" pitchFamily="49" charset="0"/>
                <a:ea typeface="Calibri" panose="020F0502020204030204" pitchFamily="34" charset="0"/>
                <a:cs typeface="Consolas" panose="020B0609020204030204" pitchFamily="49" charset="0"/>
              </a:rPr>
              <a:t>-bin/</a:t>
            </a:r>
            <a:r>
              <a:rPr lang="en-US" sz="1200" dirty="0" err="1">
                <a:latin typeface="Consolas" panose="020B0609020204030204" pitchFamily="49" charset="0"/>
                <a:ea typeface="Calibri" panose="020F0502020204030204" pitchFamily="34" charset="0"/>
                <a:cs typeface="Consolas" panose="020B0609020204030204" pitchFamily="49" charset="0"/>
              </a:rPr>
              <a:t>process.cgi</a:t>
            </a:r>
            <a:r>
              <a:rPr lang="en-US" sz="1200" dirty="0">
                <a:latin typeface="Consolas" panose="020B0609020204030204" pitchFamily="49" charset="0"/>
                <a:ea typeface="Calibri" panose="020F0502020204030204" pitchFamily="34" charset="0"/>
                <a:cs typeface="Consolas" panose="020B0609020204030204" pitchFamily="49" charset="0"/>
              </a:rPr>
              <a:t> HTTP/</a:t>
            </a:r>
            <a:r>
              <a:rPr lang="en-US" sz="1200" dirty="0">
                <a:solidFill>
                  <a:srgbClr val="FF0000"/>
                </a:solidFill>
                <a:latin typeface="Consolas" panose="020B0609020204030204" pitchFamily="49" charset="0"/>
                <a:ea typeface="Calibri" panose="020F0502020204030204" pitchFamily="34" charset="0"/>
                <a:cs typeface="Consolas" panose="020B0609020204030204" pitchFamily="49" charset="0"/>
              </a:rPr>
              <a:t>1.1</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User-Agent: Mozilla/</a:t>
            </a:r>
            <a:r>
              <a:rPr lang="en-US" sz="1200" dirty="0">
                <a:solidFill>
                  <a:srgbClr val="FF0000"/>
                </a:solidFill>
                <a:latin typeface="Consolas" panose="020B0609020204030204" pitchFamily="49" charset="0"/>
                <a:ea typeface="Calibri" panose="020F0502020204030204" pitchFamily="34" charset="0"/>
                <a:cs typeface="Consolas" panose="020B0609020204030204" pitchFamily="49" charset="0"/>
              </a:rPr>
              <a:t>4.0</a:t>
            </a: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Host: www.tutorialspoint.com</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Content-Type: text/xml; charset=utf</a:t>
            </a:r>
            <a:r>
              <a:rPr lang="en-US" sz="1200" dirty="0">
                <a:solidFill>
                  <a:srgbClr val="FF0000"/>
                </a:solidFill>
                <a:latin typeface="Consolas" panose="020B0609020204030204" pitchFamily="49" charset="0"/>
                <a:ea typeface="Calibri" panose="020F0502020204030204" pitchFamily="34" charset="0"/>
                <a:cs typeface="Consolas" panose="020B0609020204030204" pitchFamily="49" charset="0"/>
              </a:rPr>
              <a:t>-8</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Content-Length: </a:t>
            </a:r>
            <a:r>
              <a:rPr lang="en-US" sz="1200" dirty="0">
                <a:solidFill>
                  <a:srgbClr val="FF0000"/>
                </a:solidFill>
                <a:latin typeface="Consolas" panose="020B0609020204030204" pitchFamily="49" charset="0"/>
                <a:ea typeface="Calibri" panose="020F0502020204030204" pitchFamily="34" charset="0"/>
                <a:cs typeface="Consolas" panose="020B0609020204030204" pitchFamily="49" charset="0"/>
              </a:rPr>
              <a:t>60</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Accept-Language: </a:t>
            </a:r>
            <a:r>
              <a:rPr lang="en-US" sz="1200" dirty="0" err="1">
                <a:latin typeface="Consolas" panose="020B0609020204030204" pitchFamily="49" charset="0"/>
                <a:ea typeface="Calibri" panose="020F0502020204030204" pitchFamily="34" charset="0"/>
                <a:cs typeface="Consolas" panose="020B0609020204030204" pitchFamily="49" charset="0"/>
              </a:rPr>
              <a:t>en</a:t>
            </a:r>
            <a:r>
              <a:rPr lang="en-US" sz="1200" dirty="0">
                <a:latin typeface="Consolas" panose="020B0609020204030204" pitchFamily="49" charset="0"/>
                <a:ea typeface="Calibri" panose="020F0502020204030204" pitchFamily="34" charset="0"/>
                <a:cs typeface="Consolas" panose="020B0609020204030204" pitchFamily="49" charset="0"/>
              </a:rPr>
              <a:t>-us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Accept-Encoding: </a:t>
            </a:r>
            <a:r>
              <a:rPr lang="en-US" sz="1200" dirty="0" err="1">
                <a:latin typeface="Consolas" panose="020B0609020204030204" pitchFamily="49" charset="0"/>
                <a:ea typeface="Calibri" panose="020F0502020204030204" pitchFamily="34" charset="0"/>
                <a:cs typeface="Consolas" panose="020B0609020204030204" pitchFamily="49" charset="0"/>
              </a:rPr>
              <a:t>gzip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latin typeface="Consolas" panose="020B0609020204030204" pitchFamily="49" charset="0"/>
                <a:ea typeface="Calibri" panose="020F0502020204030204" pitchFamily="34" charset="0"/>
                <a:cs typeface="Consolas" panose="020B0609020204030204" pitchFamily="49" charset="0"/>
              </a:rPr>
              <a:t> deflate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Connection: Keep-Alive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first=</a:t>
            </a:r>
            <a:r>
              <a:rPr lang="en-US" sz="1200" dirty="0" err="1">
                <a:latin typeface="Consolas" panose="020B0609020204030204" pitchFamily="49" charset="0"/>
                <a:ea typeface="Calibri" panose="020F0502020204030204" pitchFamily="34" charset="0"/>
                <a:cs typeface="Consolas" panose="020B0609020204030204" pitchFamily="49" charset="0"/>
              </a:rPr>
              <a:t>Zara&amp;last</a:t>
            </a:r>
            <a:r>
              <a:rPr lang="en-US" sz="1200" dirty="0">
                <a:latin typeface="Consolas" panose="020B0609020204030204" pitchFamily="49" charset="0"/>
                <a:ea typeface="Calibri" panose="020F0502020204030204" pitchFamily="34" charset="0"/>
                <a:cs typeface="Consolas" panose="020B0609020204030204" pitchFamily="49" charset="0"/>
              </a:rPr>
              <a:t>=Ali</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latin typeface="Calibri" panose="020F0502020204030204" pitchFamily="34" charset="0"/>
                <a:ea typeface="Calibri" panose="020F0502020204030204" pitchFamily="34" charset="0"/>
                <a:cs typeface="Times New Roman" panose="02020603050405020304" pitchFamily="18" charset="0"/>
              </a:rPr>
              <a:t>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Arrow: Curved Left 9">
            <a:extLst>
              <a:ext uri="{FF2B5EF4-FFF2-40B4-BE49-F238E27FC236}">
                <a16:creationId xmlns:a16="http://schemas.microsoft.com/office/drawing/2014/main" id="{A1F7E05D-BDAC-4C22-B3D9-401C0DBC7CF0}"/>
              </a:ext>
            </a:extLst>
          </p:cNvPr>
          <p:cNvSpPr/>
          <p:nvPr/>
        </p:nvSpPr>
        <p:spPr>
          <a:xfrm>
            <a:off x="7300503" y="1885270"/>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Arrow: Curved Left 10">
            <a:extLst>
              <a:ext uri="{FF2B5EF4-FFF2-40B4-BE49-F238E27FC236}">
                <a16:creationId xmlns:a16="http://schemas.microsoft.com/office/drawing/2014/main" id="{74409583-0134-4EA4-AB74-E4E9C2ED58F9}"/>
              </a:ext>
            </a:extLst>
          </p:cNvPr>
          <p:cNvSpPr/>
          <p:nvPr/>
        </p:nvSpPr>
        <p:spPr>
          <a:xfrm>
            <a:off x="6346915" y="2081212"/>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Arrow: Curved Left 11">
            <a:extLst>
              <a:ext uri="{FF2B5EF4-FFF2-40B4-BE49-F238E27FC236}">
                <a16:creationId xmlns:a16="http://schemas.microsoft.com/office/drawing/2014/main" id="{C0E531AB-B4CE-423F-A7B7-FFF65000DFA3}"/>
              </a:ext>
            </a:extLst>
          </p:cNvPr>
          <p:cNvSpPr/>
          <p:nvPr/>
        </p:nvSpPr>
        <p:spPr>
          <a:xfrm>
            <a:off x="6747509" y="2290219"/>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Arrow: Curved Left 12">
            <a:extLst>
              <a:ext uri="{FF2B5EF4-FFF2-40B4-BE49-F238E27FC236}">
                <a16:creationId xmlns:a16="http://schemas.microsoft.com/office/drawing/2014/main" id="{E3BF7F03-5A55-4405-83ED-23EF712EE7AA}"/>
              </a:ext>
            </a:extLst>
          </p:cNvPr>
          <p:cNvSpPr/>
          <p:nvPr/>
        </p:nvSpPr>
        <p:spPr>
          <a:xfrm>
            <a:off x="7496446" y="2464390"/>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Curved Left 13">
            <a:extLst>
              <a:ext uri="{FF2B5EF4-FFF2-40B4-BE49-F238E27FC236}">
                <a16:creationId xmlns:a16="http://schemas.microsoft.com/office/drawing/2014/main" id="{F73375B5-1506-4F25-A2E8-F6143585B412}"/>
              </a:ext>
            </a:extLst>
          </p:cNvPr>
          <p:cNvSpPr/>
          <p:nvPr/>
        </p:nvSpPr>
        <p:spPr>
          <a:xfrm>
            <a:off x="5902778" y="2655979"/>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urved Left 14">
            <a:extLst>
              <a:ext uri="{FF2B5EF4-FFF2-40B4-BE49-F238E27FC236}">
                <a16:creationId xmlns:a16="http://schemas.microsoft.com/office/drawing/2014/main" id="{F8B1FF7F-4EFB-4D7C-A7B2-552557D15559}"/>
              </a:ext>
            </a:extLst>
          </p:cNvPr>
          <p:cNvSpPr/>
          <p:nvPr/>
        </p:nvSpPr>
        <p:spPr>
          <a:xfrm>
            <a:off x="6224995" y="2864984"/>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urved Left 15">
            <a:extLst>
              <a:ext uri="{FF2B5EF4-FFF2-40B4-BE49-F238E27FC236}">
                <a16:creationId xmlns:a16="http://schemas.microsoft.com/office/drawing/2014/main" id="{0AF119CB-5246-4C77-A76E-D183FAFD20B8}"/>
              </a:ext>
            </a:extLst>
          </p:cNvPr>
          <p:cNvSpPr/>
          <p:nvPr/>
        </p:nvSpPr>
        <p:spPr>
          <a:xfrm>
            <a:off x="6912972" y="3073990"/>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urved Left 16">
            <a:extLst>
              <a:ext uri="{FF2B5EF4-FFF2-40B4-BE49-F238E27FC236}">
                <a16:creationId xmlns:a16="http://schemas.microsoft.com/office/drawing/2014/main" id="{D34C46B7-A852-4580-87AF-73B9FB43D85A}"/>
              </a:ext>
            </a:extLst>
          </p:cNvPr>
          <p:cNvSpPr/>
          <p:nvPr/>
        </p:nvSpPr>
        <p:spPr>
          <a:xfrm>
            <a:off x="6251120" y="3265578"/>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urved Left 17">
            <a:extLst>
              <a:ext uri="{FF2B5EF4-FFF2-40B4-BE49-F238E27FC236}">
                <a16:creationId xmlns:a16="http://schemas.microsoft.com/office/drawing/2014/main" id="{089EC5FE-5A33-4166-B897-99868C4E47B0}"/>
              </a:ext>
            </a:extLst>
          </p:cNvPr>
          <p:cNvSpPr/>
          <p:nvPr/>
        </p:nvSpPr>
        <p:spPr>
          <a:xfrm>
            <a:off x="4370069" y="3431041"/>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Arrow: Curved Left 18">
            <a:extLst>
              <a:ext uri="{FF2B5EF4-FFF2-40B4-BE49-F238E27FC236}">
                <a16:creationId xmlns:a16="http://schemas.microsoft.com/office/drawing/2014/main" id="{B0EC448A-D87A-443A-8793-E7B78A5E61AA}"/>
              </a:ext>
            </a:extLst>
          </p:cNvPr>
          <p:cNvSpPr/>
          <p:nvPr/>
        </p:nvSpPr>
        <p:spPr>
          <a:xfrm>
            <a:off x="5989863" y="3640047"/>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Arrow: Curved Left 19">
            <a:extLst>
              <a:ext uri="{FF2B5EF4-FFF2-40B4-BE49-F238E27FC236}">
                <a16:creationId xmlns:a16="http://schemas.microsoft.com/office/drawing/2014/main" id="{203007D4-D113-4DF3-98CF-6B57B75B6F56}"/>
              </a:ext>
            </a:extLst>
          </p:cNvPr>
          <p:cNvSpPr/>
          <p:nvPr/>
        </p:nvSpPr>
        <p:spPr>
          <a:xfrm>
            <a:off x="4378777" y="3814219"/>
            <a:ext cx="152400" cy="15240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TextBox 33">
            <a:extLst>
              <a:ext uri="{FF2B5EF4-FFF2-40B4-BE49-F238E27FC236}">
                <a16:creationId xmlns:a16="http://schemas.microsoft.com/office/drawing/2014/main" id="{8BBB74F4-2E9B-497C-BF11-918882F8D4BE}"/>
              </a:ext>
            </a:extLst>
          </p:cNvPr>
          <p:cNvSpPr txBox="1"/>
          <p:nvPr/>
        </p:nvSpPr>
        <p:spPr>
          <a:xfrm>
            <a:off x="457200" y="631848"/>
            <a:ext cx="1317169" cy="400110"/>
          </a:xfrm>
          <a:prstGeom prst="rect">
            <a:avLst/>
          </a:prstGeom>
          <a:noFill/>
        </p:spPr>
        <p:txBody>
          <a:bodyPr wrap="square" rtlCol="0">
            <a:spAutoFit/>
          </a:bodyPr>
          <a:lstStyle/>
          <a:p>
            <a:r>
              <a:rPr lang="en-US" sz="2000" b="1" dirty="0">
                <a:solidFill>
                  <a:schemeClr val="accent1"/>
                </a:solidFill>
              </a:rPr>
              <a:t>XML</a:t>
            </a:r>
          </a:p>
        </p:txBody>
      </p:sp>
      <p:sp>
        <p:nvSpPr>
          <p:cNvPr id="35" name="TextBox 34">
            <a:extLst>
              <a:ext uri="{FF2B5EF4-FFF2-40B4-BE49-F238E27FC236}">
                <a16:creationId xmlns:a16="http://schemas.microsoft.com/office/drawing/2014/main" id="{F23D93FC-02FC-485D-B2B3-6AA8C57E1CF1}"/>
              </a:ext>
            </a:extLst>
          </p:cNvPr>
          <p:cNvSpPr txBox="1"/>
          <p:nvPr/>
        </p:nvSpPr>
        <p:spPr>
          <a:xfrm>
            <a:off x="457199" y="2313154"/>
            <a:ext cx="1317169" cy="400110"/>
          </a:xfrm>
          <a:prstGeom prst="rect">
            <a:avLst/>
          </a:prstGeom>
          <a:noFill/>
        </p:spPr>
        <p:txBody>
          <a:bodyPr wrap="square" rtlCol="0">
            <a:spAutoFit/>
          </a:bodyPr>
          <a:lstStyle/>
          <a:p>
            <a:r>
              <a:rPr lang="en-US" sz="2000" b="1" dirty="0">
                <a:solidFill>
                  <a:schemeClr val="accent1"/>
                </a:solidFill>
              </a:rPr>
              <a:t>JSON</a:t>
            </a:r>
          </a:p>
        </p:txBody>
      </p:sp>
      <p:sp>
        <p:nvSpPr>
          <p:cNvPr id="36" name="TextBox 35">
            <a:extLst>
              <a:ext uri="{FF2B5EF4-FFF2-40B4-BE49-F238E27FC236}">
                <a16:creationId xmlns:a16="http://schemas.microsoft.com/office/drawing/2014/main" id="{C9AF85A8-5C76-4CA5-ACEC-C45461192A59}"/>
              </a:ext>
            </a:extLst>
          </p:cNvPr>
          <p:cNvSpPr txBox="1"/>
          <p:nvPr/>
        </p:nvSpPr>
        <p:spPr>
          <a:xfrm>
            <a:off x="4242704" y="1490311"/>
            <a:ext cx="1438005" cy="400110"/>
          </a:xfrm>
          <a:prstGeom prst="rect">
            <a:avLst/>
          </a:prstGeom>
          <a:noFill/>
        </p:spPr>
        <p:txBody>
          <a:bodyPr wrap="square" rtlCol="0">
            <a:spAutoFit/>
          </a:bodyPr>
          <a:lstStyle/>
          <a:p>
            <a:r>
              <a:rPr lang="en-US" sz="2000" b="1" dirty="0">
                <a:solidFill>
                  <a:schemeClr val="accent1"/>
                </a:solidFill>
              </a:rPr>
              <a:t>HTTP (web)</a:t>
            </a:r>
          </a:p>
        </p:txBody>
      </p:sp>
    </p:spTree>
    <p:extLst>
      <p:ext uri="{BB962C8B-B14F-4D97-AF65-F5344CB8AC3E}">
        <p14:creationId xmlns:p14="http://schemas.microsoft.com/office/powerpoint/2010/main" val="533387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fade">
                                      <p:cBhvr>
                                        <p:cTn id="20" dur="500"/>
                                        <p:tgtEl>
                                          <p:spTgt spid="3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Effect transition="in" filter="fade">
                                      <p:cBhvr>
                                        <p:cTn id="25" dur="500"/>
                                        <p:tgtEl>
                                          <p:spTgt spid="9">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
                                            <p:txEl>
                                              <p:pRg st="1" end="1"/>
                                            </p:txEl>
                                          </p:spTgt>
                                        </p:tgtEl>
                                        <p:attrNameLst>
                                          <p:attrName>style.visibility</p:attrName>
                                        </p:attrNameLst>
                                      </p:cBhvr>
                                      <p:to>
                                        <p:strVal val="visible"/>
                                      </p:to>
                                    </p:set>
                                    <p:animEffect transition="in" filter="fade">
                                      <p:cBhvr>
                                        <p:cTn id="35" dur="500"/>
                                        <p:tgtEl>
                                          <p:spTgt spid="9">
                                            <p:txEl>
                                              <p:pRg st="1" end="1"/>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500"/>
                                        <p:tgtEl>
                                          <p:spTgt spid="11"/>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9">
                                            <p:txEl>
                                              <p:pRg st="2" end="2"/>
                                            </p:txEl>
                                          </p:spTgt>
                                        </p:tgtEl>
                                        <p:attrNameLst>
                                          <p:attrName>style.visibility</p:attrName>
                                        </p:attrNameLst>
                                      </p:cBhvr>
                                      <p:to>
                                        <p:strVal val="visible"/>
                                      </p:to>
                                    </p:set>
                                    <p:animEffect transition="in" filter="fade">
                                      <p:cBhvr>
                                        <p:cTn id="42" dur="500"/>
                                        <p:tgtEl>
                                          <p:spTgt spid="9">
                                            <p:txEl>
                                              <p:pRg st="2" end="2"/>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500"/>
                                        <p:tgtEl>
                                          <p:spTgt spid="12"/>
                                        </p:tgtEl>
                                      </p:cBhvr>
                                    </p:animEffect>
                                  </p:childTnLst>
                                </p:cTn>
                              </p:par>
                            </p:childTnLst>
                          </p:cTn>
                        </p:par>
                        <p:par>
                          <p:cTn id="46" fill="hold">
                            <p:stCondLst>
                              <p:cond delay="1000"/>
                            </p:stCondLst>
                            <p:childTnLst>
                              <p:par>
                                <p:cTn id="47" presetID="10" presetClass="entr" presetSubtype="0" fill="hold" nodeType="afterEffect">
                                  <p:stCondLst>
                                    <p:cond delay="0"/>
                                  </p:stCondLst>
                                  <p:childTnLst>
                                    <p:set>
                                      <p:cBhvr>
                                        <p:cTn id="48" dur="1" fill="hold">
                                          <p:stCondLst>
                                            <p:cond delay="0"/>
                                          </p:stCondLst>
                                        </p:cTn>
                                        <p:tgtEl>
                                          <p:spTgt spid="9">
                                            <p:txEl>
                                              <p:pRg st="3" end="3"/>
                                            </p:txEl>
                                          </p:spTgt>
                                        </p:tgtEl>
                                        <p:attrNameLst>
                                          <p:attrName>style.visibility</p:attrName>
                                        </p:attrNameLst>
                                      </p:cBhvr>
                                      <p:to>
                                        <p:strVal val="visible"/>
                                      </p:to>
                                    </p:set>
                                    <p:animEffect transition="in" filter="fade">
                                      <p:cBhvr>
                                        <p:cTn id="49" dur="500"/>
                                        <p:tgtEl>
                                          <p:spTgt spid="9">
                                            <p:txEl>
                                              <p:pRg st="3" end="3"/>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500"/>
                                        <p:tgtEl>
                                          <p:spTgt spid="13"/>
                                        </p:tgtEl>
                                      </p:cBhvr>
                                    </p:animEffect>
                                  </p:childTnLst>
                                </p:cTn>
                              </p:par>
                            </p:childTnLst>
                          </p:cTn>
                        </p:par>
                        <p:par>
                          <p:cTn id="53" fill="hold">
                            <p:stCondLst>
                              <p:cond delay="1500"/>
                            </p:stCondLst>
                            <p:childTnLst>
                              <p:par>
                                <p:cTn id="54" presetID="10" presetClass="entr" presetSubtype="0" fill="hold" nodeType="afterEffect">
                                  <p:stCondLst>
                                    <p:cond delay="0"/>
                                  </p:stCondLst>
                                  <p:childTnLst>
                                    <p:set>
                                      <p:cBhvr>
                                        <p:cTn id="55" dur="1" fill="hold">
                                          <p:stCondLst>
                                            <p:cond delay="0"/>
                                          </p:stCondLst>
                                        </p:cTn>
                                        <p:tgtEl>
                                          <p:spTgt spid="9">
                                            <p:txEl>
                                              <p:pRg st="4" end="4"/>
                                            </p:txEl>
                                          </p:spTgt>
                                        </p:tgtEl>
                                        <p:attrNameLst>
                                          <p:attrName>style.visibility</p:attrName>
                                        </p:attrNameLst>
                                      </p:cBhvr>
                                      <p:to>
                                        <p:strVal val="visible"/>
                                      </p:to>
                                    </p:set>
                                    <p:animEffect transition="in" filter="fade">
                                      <p:cBhvr>
                                        <p:cTn id="56" dur="500"/>
                                        <p:tgtEl>
                                          <p:spTgt spid="9">
                                            <p:txEl>
                                              <p:pRg st="4" end="4"/>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fade">
                                      <p:cBhvr>
                                        <p:cTn id="59" dur="500"/>
                                        <p:tgtEl>
                                          <p:spTgt spid="14"/>
                                        </p:tgtEl>
                                      </p:cBhvr>
                                    </p:animEffect>
                                  </p:childTnLst>
                                </p:cTn>
                              </p:par>
                            </p:childTnLst>
                          </p:cTn>
                        </p:par>
                        <p:par>
                          <p:cTn id="60" fill="hold">
                            <p:stCondLst>
                              <p:cond delay="2000"/>
                            </p:stCondLst>
                            <p:childTnLst>
                              <p:par>
                                <p:cTn id="61" presetID="10" presetClass="entr" presetSubtype="0" fill="hold" nodeType="afterEffect">
                                  <p:stCondLst>
                                    <p:cond delay="0"/>
                                  </p:stCondLst>
                                  <p:childTnLst>
                                    <p:set>
                                      <p:cBhvr>
                                        <p:cTn id="62" dur="1" fill="hold">
                                          <p:stCondLst>
                                            <p:cond delay="0"/>
                                          </p:stCondLst>
                                        </p:cTn>
                                        <p:tgtEl>
                                          <p:spTgt spid="9">
                                            <p:txEl>
                                              <p:pRg st="5" end="5"/>
                                            </p:txEl>
                                          </p:spTgt>
                                        </p:tgtEl>
                                        <p:attrNameLst>
                                          <p:attrName>style.visibility</p:attrName>
                                        </p:attrNameLst>
                                      </p:cBhvr>
                                      <p:to>
                                        <p:strVal val="visible"/>
                                      </p:to>
                                    </p:set>
                                    <p:animEffect transition="in" filter="fade">
                                      <p:cBhvr>
                                        <p:cTn id="63" dur="500"/>
                                        <p:tgtEl>
                                          <p:spTgt spid="9">
                                            <p:txEl>
                                              <p:pRg st="5" end="5"/>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fade">
                                      <p:cBhvr>
                                        <p:cTn id="66" dur="500"/>
                                        <p:tgtEl>
                                          <p:spTgt spid="15"/>
                                        </p:tgtEl>
                                      </p:cBhvr>
                                    </p:animEffect>
                                  </p:childTnLst>
                                </p:cTn>
                              </p:par>
                            </p:childTnLst>
                          </p:cTn>
                        </p:par>
                        <p:par>
                          <p:cTn id="67" fill="hold">
                            <p:stCondLst>
                              <p:cond delay="2500"/>
                            </p:stCondLst>
                            <p:childTnLst>
                              <p:par>
                                <p:cTn id="68" presetID="10" presetClass="entr" presetSubtype="0" fill="hold" nodeType="afterEffect">
                                  <p:stCondLst>
                                    <p:cond delay="0"/>
                                  </p:stCondLst>
                                  <p:childTnLst>
                                    <p:set>
                                      <p:cBhvr>
                                        <p:cTn id="69" dur="1" fill="hold">
                                          <p:stCondLst>
                                            <p:cond delay="0"/>
                                          </p:stCondLst>
                                        </p:cTn>
                                        <p:tgtEl>
                                          <p:spTgt spid="9">
                                            <p:txEl>
                                              <p:pRg st="6" end="6"/>
                                            </p:txEl>
                                          </p:spTgt>
                                        </p:tgtEl>
                                        <p:attrNameLst>
                                          <p:attrName>style.visibility</p:attrName>
                                        </p:attrNameLst>
                                      </p:cBhvr>
                                      <p:to>
                                        <p:strVal val="visible"/>
                                      </p:to>
                                    </p:set>
                                    <p:animEffect transition="in" filter="fade">
                                      <p:cBhvr>
                                        <p:cTn id="70" dur="500"/>
                                        <p:tgtEl>
                                          <p:spTgt spid="9">
                                            <p:txEl>
                                              <p:pRg st="6" end="6"/>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fade">
                                      <p:cBhvr>
                                        <p:cTn id="73" dur="500"/>
                                        <p:tgtEl>
                                          <p:spTgt spid="16"/>
                                        </p:tgtEl>
                                      </p:cBhvr>
                                    </p:animEffect>
                                  </p:childTnLst>
                                </p:cTn>
                              </p:par>
                            </p:childTnLst>
                          </p:cTn>
                        </p:par>
                        <p:par>
                          <p:cTn id="74" fill="hold">
                            <p:stCondLst>
                              <p:cond delay="3000"/>
                            </p:stCondLst>
                            <p:childTnLst>
                              <p:par>
                                <p:cTn id="75" presetID="10" presetClass="entr" presetSubtype="0" fill="hold" nodeType="afterEffect">
                                  <p:stCondLst>
                                    <p:cond delay="0"/>
                                  </p:stCondLst>
                                  <p:childTnLst>
                                    <p:set>
                                      <p:cBhvr>
                                        <p:cTn id="76" dur="1" fill="hold">
                                          <p:stCondLst>
                                            <p:cond delay="0"/>
                                          </p:stCondLst>
                                        </p:cTn>
                                        <p:tgtEl>
                                          <p:spTgt spid="9">
                                            <p:txEl>
                                              <p:pRg st="7" end="7"/>
                                            </p:txEl>
                                          </p:spTgt>
                                        </p:tgtEl>
                                        <p:attrNameLst>
                                          <p:attrName>style.visibility</p:attrName>
                                        </p:attrNameLst>
                                      </p:cBhvr>
                                      <p:to>
                                        <p:strVal val="visible"/>
                                      </p:to>
                                    </p:set>
                                    <p:animEffect transition="in" filter="fade">
                                      <p:cBhvr>
                                        <p:cTn id="77" dur="500"/>
                                        <p:tgtEl>
                                          <p:spTgt spid="9">
                                            <p:txEl>
                                              <p:pRg st="7" end="7"/>
                                            </p:txEl>
                                          </p:spTgt>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7"/>
                                        </p:tgtEl>
                                        <p:attrNameLst>
                                          <p:attrName>style.visibility</p:attrName>
                                        </p:attrNameLst>
                                      </p:cBhvr>
                                      <p:to>
                                        <p:strVal val="visible"/>
                                      </p:to>
                                    </p:set>
                                    <p:animEffect transition="in" filter="fade">
                                      <p:cBhvr>
                                        <p:cTn id="80" dur="500"/>
                                        <p:tgtEl>
                                          <p:spTgt spid="17"/>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18"/>
                                        </p:tgtEl>
                                        <p:attrNameLst>
                                          <p:attrName>style.visibility</p:attrName>
                                        </p:attrNameLst>
                                      </p:cBhvr>
                                      <p:to>
                                        <p:strVal val="visible"/>
                                      </p:to>
                                    </p:set>
                                    <p:animEffect transition="in" filter="fade">
                                      <p:cBhvr>
                                        <p:cTn id="85" dur="500"/>
                                        <p:tgtEl>
                                          <p:spTgt spid="18"/>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nodeType="clickEffect">
                                  <p:stCondLst>
                                    <p:cond delay="0"/>
                                  </p:stCondLst>
                                  <p:childTnLst>
                                    <p:set>
                                      <p:cBhvr>
                                        <p:cTn id="89" dur="1" fill="hold">
                                          <p:stCondLst>
                                            <p:cond delay="0"/>
                                          </p:stCondLst>
                                        </p:cTn>
                                        <p:tgtEl>
                                          <p:spTgt spid="9">
                                            <p:txEl>
                                              <p:pRg st="9" end="9"/>
                                            </p:txEl>
                                          </p:spTgt>
                                        </p:tgtEl>
                                        <p:attrNameLst>
                                          <p:attrName>style.visibility</p:attrName>
                                        </p:attrNameLst>
                                      </p:cBhvr>
                                      <p:to>
                                        <p:strVal val="visible"/>
                                      </p:to>
                                    </p:set>
                                    <p:animEffect transition="in" filter="fade">
                                      <p:cBhvr>
                                        <p:cTn id="90" dur="500"/>
                                        <p:tgtEl>
                                          <p:spTgt spid="9">
                                            <p:txEl>
                                              <p:pRg st="9" end="9"/>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19"/>
                                        </p:tgtEl>
                                        <p:attrNameLst>
                                          <p:attrName>style.visibility</p:attrName>
                                        </p:attrNameLst>
                                      </p:cBhvr>
                                      <p:to>
                                        <p:strVal val="visible"/>
                                      </p:to>
                                    </p:set>
                                    <p:animEffect transition="in" filter="fade">
                                      <p:cBhvr>
                                        <p:cTn id="95" dur="500"/>
                                        <p:tgtEl>
                                          <p:spTgt spid="19"/>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20"/>
                                        </p:tgtEl>
                                        <p:attrNameLst>
                                          <p:attrName>style.visibility</p:attrName>
                                        </p:attrNameLst>
                                      </p:cBhvr>
                                      <p:to>
                                        <p:strVal val="visible"/>
                                      </p:to>
                                    </p:set>
                                    <p:animEffect transition="in" filter="fade">
                                      <p:cBhvr>
                                        <p:cTn id="10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35" grpId="0"/>
      <p:bldP spid="36" grpId="0"/>
    </p:bldLst>
  </p:timing>
</p:sld>
</file>

<file path=ppt/theme/theme1.xml><?xml version="1.0" encoding="utf-8"?>
<a:theme xmlns:a="http://schemas.openxmlformats.org/drawingml/2006/main" name="First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dditional Mate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ink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Exerci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olu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Qu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10188</TotalTime>
  <Words>3581</Words>
  <Application>Microsoft Office PowerPoint</Application>
  <PresentationFormat>On-screen Show (16:9)</PresentationFormat>
  <Paragraphs>423</Paragraphs>
  <Slides>11</Slides>
  <Notes>11</Notes>
  <HiddenSlides>0</HiddenSlides>
  <MMClips>0</MMClips>
  <ScaleCrop>false</ScaleCrop>
  <HeadingPairs>
    <vt:vector size="6" baseType="variant">
      <vt:variant>
        <vt:lpstr>Fonts Used</vt:lpstr>
      </vt:variant>
      <vt:variant>
        <vt:i4>4</vt:i4>
      </vt:variant>
      <vt:variant>
        <vt:lpstr>Theme</vt:lpstr>
      </vt:variant>
      <vt:variant>
        <vt:i4>7</vt:i4>
      </vt:variant>
      <vt:variant>
        <vt:lpstr>Slide Titles</vt:lpstr>
      </vt:variant>
      <vt:variant>
        <vt:i4>11</vt:i4>
      </vt:variant>
    </vt:vector>
  </HeadingPairs>
  <TitlesOfParts>
    <vt:vector size="22" baseType="lpstr">
      <vt:lpstr>Arial</vt:lpstr>
      <vt:lpstr>Calibri</vt:lpstr>
      <vt:lpstr>Consolas</vt:lpstr>
      <vt:lpstr>Palatino Linotype</vt:lpstr>
      <vt:lpstr>First Slide</vt:lpstr>
      <vt:lpstr>Additional Material</vt:lpstr>
      <vt:lpstr>Class</vt:lpstr>
      <vt:lpstr>Tinker</vt:lpstr>
      <vt:lpstr>Exercise</vt:lpstr>
      <vt:lpstr>Solution</vt:lpstr>
      <vt:lpstr>Quiz</vt:lpstr>
      <vt:lpstr>TCP</vt:lpstr>
      <vt:lpstr>See Also</vt:lpstr>
      <vt:lpstr>The Server Socket</vt:lpstr>
      <vt:lpstr>TCP With Python</vt:lpstr>
      <vt:lpstr>TCP With Python</vt:lpstr>
      <vt:lpstr>TCP With Python</vt:lpstr>
      <vt:lpstr>recv and send</vt:lpstr>
      <vt:lpstr>Send and Recv Helpers</vt:lpstr>
      <vt:lpstr>Self Sizing Text Messages</vt:lpstr>
      <vt:lpstr>String Helpers</vt:lpstr>
      <vt:lpstr>Tinkering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Topher</dc:creator>
  <cp:lastModifiedBy>Christopher Cantrell</cp:lastModifiedBy>
  <cp:revision>320</cp:revision>
  <cp:lastPrinted>2015-07-06T21:44:19Z</cp:lastPrinted>
  <dcterms:created xsi:type="dcterms:W3CDTF">2015-07-04T21:12:26Z</dcterms:created>
  <dcterms:modified xsi:type="dcterms:W3CDTF">2023-08-02T00:11:00Z</dcterms:modified>
</cp:coreProperties>
</file>

<file path=docProps/thumbnail.jpeg>
</file>